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61" r:id="rId4"/>
    <p:sldId id="259" r:id="rId5"/>
    <p:sldId id="260" r:id="rId6"/>
    <p:sldId id="262" r:id="rId7"/>
    <p:sldId id="264" r:id="rId8"/>
    <p:sldId id="265" r:id="rId9"/>
    <p:sldId id="267" r:id="rId10"/>
    <p:sldId id="268" r:id="rId11"/>
    <p:sldId id="269" r:id="rId12"/>
    <p:sldId id="266" r:id="rId13"/>
    <p:sldId id="272" r:id="rId14"/>
    <p:sldId id="274" r:id="rId15"/>
    <p:sldId id="281" r:id="rId16"/>
    <p:sldId id="270" r:id="rId17"/>
    <p:sldId id="271" r:id="rId18"/>
    <p:sldId id="273" r:id="rId19"/>
    <p:sldId id="276" r:id="rId20"/>
    <p:sldId id="277" r:id="rId21"/>
    <p:sldId id="278" r:id="rId22"/>
    <p:sldId id="279" r:id="rId23"/>
    <p:sldId id="275" r:id="rId24"/>
    <p:sldId id="280" r:id="rId25"/>
    <p:sldId id="282" r:id="rId26"/>
    <p:sldId id="288" r:id="rId27"/>
    <p:sldId id="283" r:id="rId28"/>
    <p:sldId id="284" r:id="rId29"/>
    <p:sldId id="285" r:id="rId30"/>
    <p:sldId id="286" r:id="rId31"/>
    <p:sldId id="287"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135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E1EAA3-C0B3-4C48-9940-470BAB1E19EB}" type="datetimeFigureOut">
              <a:rPr lang="fa-IR" smtClean="0"/>
              <a:t>08/07/1447</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AE81136C-2779-4A8F-BA05-A999CD1E46FA}" type="slidenum">
              <a:rPr lang="fa-IR" smtClean="0"/>
              <a:t>‹#›</a:t>
            </a:fld>
            <a:endParaRPr lang="fa-IR"/>
          </a:p>
        </p:txBody>
      </p:sp>
    </p:spTree>
    <p:extLst>
      <p:ext uri="{BB962C8B-B14F-4D97-AF65-F5344CB8AC3E}">
        <p14:creationId xmlns:p14="http://schemas.microsoft.com/office/powerpoint/2010/main" val="412978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1EAA3-C0B3-4C48-9940-470BAB1E19EB}" type="datetimeFigureOut">
              <a:rPr lang="fa-IR" smtClean="0"/>
              <a:t>08/07/1447</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AE81136C-2779-4A8F-BA05-A999CD1E46FA}" type="slidenum">
              <a:rPr lang="fa-IR" smtClean="0"/>
              <a:t>‹#›</a:t>
            </a:fld>
            <a:endParaRPr lang="fa-IR"/>
          </a:p>
        </p:txBody>
      </p:sp>
    </p:spTree>
    <p:extLst>
      <p:ext uri="{BB962C8B-B14F-4D97-AF65-F5344CB8AC3E}">
        <p14:creationId xmlns:p14="http://schemas.microsoft.com/office/powerpoint/2010/main" val="1467463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1EAA3-C0B3-4C48-9940-470BAB1E19EB}" type="datetimeFigureOut">
              <a:rPr lang="fa-IR" smtClean="0"/>
              <a:t>08/07/1447</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AE81136C-2779-4A8F-BA05-A999CD1E46FA}" type="slidenum">
              <a:rPr lang="fa-IR" smtClean="0"/>
              <a:t>‹#›</a:t>
            </a:fld>
            <a:endParaRPr lang="fa-IR"/>
          </a:p>
        </p:txBody>
      </p:sp>
    </p:spTree>
    <p:extLst>
      <p:ext uri="{BB962C8B-B14F-4D97-AF65-F5344CB8AC3E}">
        <p14:creationId xmlns:p14="http://schemas.microsoft.com/office/powerpoint/2010/main" val="289384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E1EAA3-C0B3-4C48-9940-470BAB1E19EB}" type="datetimeFigureOut">
              <a:rPr lang="fa-IR" smtClean="0"/>
              <a:t>08/07/1447</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AE81136C-2779-4A8F-BA05-A999CD1E46FA}" type="slidenum">
              <a:rPr lang="fa-IR" smtClean="0"/>
              <a:t>‹#›</a:t>
            </a:fld>
            <a:endParaRPr lang="fa-IR"/>
          </a:p>
        </p:txBody>
      </p:sp>
    </p:spTree>
    <p:extLst>
      <p:ext uri="{BB962C8B-B14F-4D97-AF65-F5344CB8AC3E}">
        <p14:creationId xmlns:p14="http://schemas.microsoft.com/office/powerpoint/2010/main" val="72821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E1EAA3-C0B3-4C48-9940-470BAB1E19EB}" type="datetimeFigureOut">
              <a:rPr lang="fa-IR" smtClean="0"/>
              <a:t>08/07/1447</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AE81136C-2779-4A8F-BA05-A999CD1E46FA}" type="slidenum">
              <a:rPr lang="fa-IR" smtClean="0"/>
              <a:t>‹#›</a:t>
            </a:fld>
            <a:endParaRPr lang="fa-IR"/>
          </a:p>
        </p:txBody>
      </p:sp>
    </p:spTree>
    <p:extLst>
      <p:ext uri="{BB962C8B-B14F-4D97-AF65-F5344CB8AC3E}">
        <p14:creationId xmlns:p14="http://schemas.microsoft.com/office/powerpoint/2010/main" val="713730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E1EAA3-C0B3-4C48-9940-470BAB1E19EB}" type="datetimeFigureOut">
              <a:rPr lang="fa-IR" smtClean="0"/>
              <a:t>08/07/1447</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AE81136C-2779-4A8F-BA05-A999CD1E46FA}" type="slidenum">
              <a:rPr lang="fa-IR" smtClean="0"/>
              <a:t>‹#›</a:t>
            </a:fld>
            <a:endParaRPr lang="fa-IR"/>
          </a:p>
        </p:txBody>
      </p:sp>
    </p:spTree>
    <p:extLst>
      <p:ext uri="{BB962C8B-B14F-4D97-AF65-F5344CB8AC3E}">
        <p14:creationId xmlns:p14="http://schemas.microsoft.com/office/powerpoint/2010/main" val="3152527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E1EAA3-C0B3-4C48-9940-470BAB1E19EB}" type="datetimeFigureOut">
              <a:rPr lang="fa-IR" smtClean="0"/>
              <a:t>08/07/1447</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AE81136C-2779-4A8F-BA05-A999CD1E46FA}" type="slidenum">
              <a:rPr lang="fa-IR" smtClean="0"/>
              <a:t>‹#›</a:t>
            </a:fld>
            <a:endParaRPr lang="fa-IR"/>
          </a:p>
        </p:txBody>
      </p:sp>
    </p:spTree>
    <p:extLst>
      <p:ext uri="{BB962C8B-B14F-4D97-AF65-F5344CB8AC3E}">
        <p14:creationId xmlns:p14="http://schemas.microsoft.com/office/powerpoint/2010/main" val="3097374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E1EAA3-C0B3-4C48-9940-470BAB1E19EB}" type="datetimeFigureOut">
              <a:rPr lang="fa-IR" smtClean="0"/>
              <a:t>08/07/1447</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AE81136C-2779-4A8F-BA05-A999CD1E46FA}" type="slidenum">
              <a:rPr lang="fa-IR" smtClean="0"/>
              <a:t>‹#›</a:t>
            </a:fld>
            <a:endParaRPr lang="fa-IR"/>
          </a:p>
        </p:txBody>
      </p:sp>
    </p:spTree>
    <p:extLst>
      <p:ext uri="{BB962C8B-B14F-4D97-AF65-F5344CB8AC3E}">
        <p14:creationId xmlns:p14="http://schemas.microsoft.com/office/powerpoint/2010/main" val="1574003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E1EAA3-C0B3-4C48-9940-470BAB1E19EB}" type="datetimeFigureOut">
              <a:rPr lang="fa-IR" smtClean="0"/>
              <a:t>08/07/1447</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AE81136C-2779-4A8F-BA05-A999CD1E46FA}" type="slidenum">
              <a:rPr lang="fa-IR" smtClean="0"/>
              <a:t>‹#›</a:t>
            </a:fld>
            <a:endParaRPr lang="fa-IR"/>
          </a:p>
        </p:txBody>
      </p:sp>
    </p:spTree>
    <p:extLst>
      <p:ext uri="{BB962C8B-B14F-4D97-AF65-F5344CB8AC3E}">
        <p14:creationId xmlns:p14="http://schemas.microsoft.com/office/powerpoint/2010/main" val="622134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E1EAA3-C0B3-4C48-9940-470BAB1E19EB}" type="datetimeFigureOut">
              <a:rPr lang="fa-IR" smtClean="0"/>
              <a:t>08/07/1447</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AE81136C-2779-4A8F-BA05-A999CD1E46FA}" type="slidenum">
              <a:rPr lang="fa-IR" smtClean="0"/>
              <a:t>‹#›</a:t>
            </a:fld>
            <a:endParaRPr lang="fa-IR"/>
          </a:p>
        </p:txBody>
      </p:sp>
    </p:spTree>
    <p:extLst>
      <p:ext uri="{BB962C8B-B14F-4D97-AF65-F5344CB8AC3E}">
        <p14:creationId xmlns:p14="http://schemas.microsoft.com/office/powerpoint/2010/main" val="783825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E1EAA3-C0B3-4C48-9940-470BAB1E19EB}" type="datetimeFigureOut">
              <a:rPr lang="fa-IR" smtClean="0"/>
              <a:t>08/07/1447</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AE81136C-2779-4A8F-BA05-A999CD1E46FA}" type="slidenum">
              <a:rPr lang="fa-IR" smtClean="0"/>
              <a:t>‹#›</a:t>
            </a:fld>
            <a:endParaRPr lang="fa-IR"/>
          </a:p>
        </p:txBody>
      </p:sp>
    </p:spTree>
    <p:extLst>
      <p:ext uri="{BB962C8B-B14F-4D97-AF65-F5344CB8AC3E}">
        <p14:creationId xmlns:p14="http://schemas.microsoft.com/office/powerpoint/2010/main" val="2225301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E1EAA3-C0B3-4C48-9940-470BAB1E19EB}" type="datetimeFigureOut">
              <a:rPr lang="fa-IR" smtClean="0"/>
              <a:t>08/07/1447</a:t>
            </a:fld>
            <a:endParaRPr lang="fa-I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81136C-2779-4A8F-BA05-A999CD1E46FA}" type="slidenum">
              <a:rPr lang="fa-IR" smtClean="0"/>
              <a:t>‹#›</a:t>
            </a:fld>
            <a:endParaRPr lang="fa-IR"/>
          </a:p>
        </p:txBody>
      </p:sp>
    </p:spTree>
    <p:extLst>
      <p:ext uri="{BB962C8B-B14F-4D97-AF65-F5344CB8AC3E}">
        <p14:creationId xmlns:p14="http://schemas.microsoft.com/office/powerpoint/2010/main" val="14151890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CD511D-EAF5-4CE1-9794-B409B924EC5B}"/>
              </a:ext>
            </a:extLst>
          </p:cNvPr>
          <p:cNvSpPr txBox="1"/>
          <p:nvPr/>
        </p:nvSpPr>
        <p:spPr>
          <a:xfrm>
            <a:off x="1220090" y="782121"/>
            <a:ext cx="6703820" cy="4801314"/>
          </a:xfrm>
          <a:prstGeom prst="rect">
            <a:avLst/>
          </a:prstGeom>
          <a:noFill/>
        </p:spPr>
        <p:txBody>
          <a:bodyPr wrap="square" rtlCol="1">
            <a:spAutoFit/>
          </a:bodyPr>
          <a:lstStyle/>
          <a:p>
            <a:pPr algn="ctr" rtl="1"/>
            <a:r>
              <a:rPr lang="fa-IR" sz="3200" dirty="0">
                <a:cs typeface="B Mitra" panose="00000400000000000000" pitchFamily="2" charset="-78"/>
              </a:rPr>
              <a:t>بسم الله الرحمن الرحیم</a:t>
            </a:r>
          </a:p>
          <a:p>
            <a:pPr algn="ctr" rtl="1"/>
            <a:endParaRPr lang="fa-IR" sz="3200" dirty="0">
              <a:cs typeface="B Mitra" panose="00000400000000000000" pitchFamily="2" charset="-78"/>
            </a:endParaRPr>
          </a:p>
          <a:p>
            <a:pPr algn="ctr" rtl="1"/>
            <a:endParaRPr lang="fa-IR" sz="3200" dirty="0">
              <a:cs typeface="B Mitra" panose="00000400000000000000" pitchFamily="2" charset="-78"/>
            </a:endParaRPr>
          </a:p>
          <a:p>
            <a:pPr algn="ctr" rtl="1"/>
            <a:r>
              <a:rPr lang="fa-IR" sz="3200" dirty="0">
                <a:cs typeface="B Mitra" panose="00000400000000000000" pitchFamily="2" charset="-78"/>
              </a:rPr>
              <a:t>ارائه‌ی مقاله‌ی پژوهشی: تحلیل بیوانفورماتیکی و شناسایی نشانگرهای زیستی زمینه‌ای که به طور بالقوه، رینیت آلرژیک و اتوفاژی را به یکدیگر مرتبط می‌سازند.</a:t>
            </a:r>
          </a:p>
          <a:p>
            <a:pPr algn="ctr" rtl="1"/>
            <a:endParaRPr lang="fa-IR" sz="3200" dirty="0">
              <a:cs typeface="B Mitra" panose="00000400000000000000" pitchFamily="2" charset="-78"/>
            </a:endParaRPr>
          </a:p>
          <a:p>
            <a:pPr algn="ctr" rtl="1"/>
            <a:r>
              <a:rPr lang="en-US" dirty="0">
                <a:cs typeface="B Mitra" panose="00000400000000000000" pitchFamily="2" charset="-78"/>
              </a:rPr>
              <a:t>https://doi.org/10.1038/s41598-024-78375-6</a:t>
            </a:r>
            <a:endParaRPr lang="fa-IR" dirty="0">
              <a:cs typeface="B Mitra" panose="00000400000000000000" pitchFamily="2" charset="-78"/>
            </a:endParaRPr>
          </a:p>
          <a:p>
            <a:pPr algn="ctr" rtl="1"/>
            <a:endParaRPr lang="fa-IR" sz="3200" dirty="0">
              <a:cs typeface="B Mitra" panose="00000400000000000000" pitchFamily="2" charset="-78"/>
            </a:endParaRPr>
          </a:p>
          <a:p>
            <a:pPr algn="ctr" rtl="1"/>
            <a:r>
              <a:rPr lang="fa-IR" sz="3200" dirty="0">
                <a:cs typeface="B Mitra" panose="00000400000000000000" pitchFamily="2" charset="-78"/>
              </a:rPr>
              <a:t>ارائه‌دهنده: مرتضی قاسمی نافچی</a:t>
            </a:r>
          </a:p>
        </p:txBody>
      </p:sp>
    </p:spTree>
    <p:extLst>
      <p:ext uri="{BB962C8B-B14F-4D97-AF65-F5344CB8AC3E}">
        <p14:creationId xmlns:p14="http://schemas.microsoft.com/office/powerpoint/2010/main" val="131433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A832B7-43CC-47BD-8173-E395FEAB7923}"/>
              </a:ext>
            </a:extLst>
          </p:cNvPr>
          <p:cNvSpPr txBox="1"/>
          <p:nvPr/>
        </p:nvSpPr>
        <p:spPr>
          <a:xfrm>
            <a:off x="708992" y="1228397"/>
            <a:ext cx="8236226" cy="4401205"/>
          </a:xfrm>
          <a:prstGeom prst="rect">
            <a:avLst/>
          </a:prstGeom>
          <a:solidFill>
            <a:schemeClr val="tx1"/>
          </a:solidFill>
        </p:spPr>
        <p:txBody>
          <a:bodyPr wrap="square" rtlCol="1">
            <a:spAutoFit/>
          </a:bodyPr>
          <a:lstStyle/>
          <a:p>
            <a:r>
              <a:rPr lang="en-US" sz="2000" dirty="0" err="1">
                <a:solidFill>
                  <a:srgbClr val="FFFF00"/>
                </a:solidFill>
              </a:rPr>
              <a:t>gse</a:t>
            </a:r>
            <a:r>
              <a:rPr lang="en-US" sz="2000" dirty="0">
                <a:solidFill>
                  <a:srgbClr val="FFFF00"/>
                </a:solidFill>
              </a:rPr>
              <a:t> &lt;- </a:t>
            </a:r>
            <a:r>
              <a:rPr lang="en-US" sz="2000" dirty="0" err="1">
                <a:solidFill>
                  <a:srgbClr val="FFFF00"/>
                </a:solidFill>
              </a:rPr>
              <a:t>getGEO</a:t>
            </a:r>
            <a:r>
              <a:rPr lang="en-US" sz="2000" dirty="0">
                <a:solidFill>
                  <a:srgbClr val="FFFF00"/>
                </a:solidFill>
              </a:rPr>
              <a:t>("GSE50223", </a:t>
            </a:r>
            <a:r>
              <a:rPr lang="en-US" sz="2000" dirty="0" err="1">
                <a:solidFill>
                  <a:srgbClr val="FFFF00"/>
                </a:solidFill>
              </a:rPr>
              <a:t>GSEMatrix</a:t>
            </a:r>
            <a:r>
              <a:rPr lang="en-US" sz="2000" dirty="0">
                <a:solidFill>
                  <a:srgbClr val="FFFF00"/>
                </a:solidFill>
              </a:rPr>
              <a:t> = TRUE)</a:t>
            </a:r>
          </a:p>
          <a:p>
            <a:r>
              <a:rPr lang="en-US" sz="2000" dirty="0">
                <a:solidFill>
                  <a:srgbClr val="FFFF00"/>
                </a:solidFill>
                <a:highlight>
                  <a:srgbClr val="000080"/>
                </a:highlight>
              </a:rPr>
              <a:t>length(</a:t>
            </a:r>
            <a:r>
              <a:rPr lang="en-US" sz="2000" dirty="0" err="1">
                <a:solidFill>
                  <a:srgbClr val="FFFF00"/>
                </a:solidFill>
                <a:highlight>
                  <a:srgbClr val="000080"/>
                </a:highlight>
              </a:rPr>
              <a:t>gse</a:t>
            </a:r>
            <a:r>
              <a:rPr lang="en-US" sz="2000" dirty="0">
                <a:solidFill>
                  <a:srgbClr val="FFFF00"/>
                </a:solidFill>
                <a:highlight>
                  <a:srgbClr val="000080"/>
                </a:highlight>
              </a:rPr>
              <a:t>)</a:t>
            </a:r>
          </a:p>
          <a:p>
            <a:r>
              <a:rPr lang="en-US" sz="2000" dirty="0" err="1">
                <a:solidFill>
                  <a:srgbClr val="FFFF00"/>
                </a:solidFill>
                <a:highlight>
                  <a:srgbClr val="000080"/>
                </a:highlight>
              </a:rPr>
              <a:t>gse_data</a:t>
            </a:r>
            <a:r>
              <a:rPr lang="en-US" sz="2000" dirty="0">
                <a:solidFill>
                  <a:srgbClr val="FFFF00"/>
                </a:solidFill>
                <a:highlight>
                  <a:srgbClr val="000080"/>
                </a:highlight>
              </a:rPr>
              <a:t> &lt;- </a:t>
            </a:r>
            <a:r>
              <a:rPr lang="en-US" sz="2000" dirty="0" err="1">
                <a:solidFill>
                  <a:srgbClr val="FFFF00"/>
                </a:solidFill>
                <a:highlight>
                  <a:srgbClr val="000080"/>
                </a:highlight>
              </a:rPr>
              <a:t>gse</a:t>
            </a:r>
            <a:r>
              <a:rPr lang="en-US" sz="2000" dirty="0">
                <a:solidFill>
                  <a:srgbClr val="FFFF00"/>
                </a:solidFill>
                <a:highlight>
                  <a:srgbClr val="000080"/>
                </a:highlight>
              </a:rPr>
              <a:t>[[1]]</a:t>
            </a:r>
          </a:p>
          <a:p>
            <a:r>
              <a:rPr lang="it-IT" sz="2000" dirty="0">
                <a:solidFill>
                  <a:srgbClr val="FFFF00"/>
                </a:solidFill>
              </a:rPr>
              <a:t>save(gse_data, file = "D:/gse_data.RData")</a:t>
            </a:r>
          </a:p>
          <a:p>
            <a:r>
              <a:rPr lang="en-US" sz="2000" dirty="0" err="1">
                <a:solidFill>
                  <a:srgbClr val="FFFF00"/>
                </a:solidFill>
              </a:rPr>
              <a:t>gsedatacsv</a:t>
            </a:r>
            <a:r>
              <a:rPr lang="en-US" sz="2000" dirty="0">
                <a:solidFill>
                  <a:srgbClr val="FFFF00"/>
                </a:solidFill>
              </a:rPr>
              <a:t> = </a:t>
            </a:r>
            <a:r>
              <a:rPr lang="en-US" sz="2000" dirty="0" err="1">
                <a:solidFill>
                  <a:srgbClr val="FFFF00"/>
                </a:solidFill>
              </a:rPr>
              <a:t>pData</a:t>
            </a:r>
            <a:r>
              <a:rPr lang="en-US" sz="2000" dirty="0">
                <a:solidFill>
                  <a:srgbClr val="FFFF00"/>
                </a:solidFill>
              </a:rPr>
              <a:t>(</a:t>
            </a:r>
            <a:r>
              <a:rPr lang="en-US" sz="2000" dirty="0" err="1">
                <a:solidFill>
                  <a:srgbClr val="FFFF00"/>
                </a:solidFill>
              </a:rPr>
              <a:t>gse_data</a:t>
            </a:r>
            <a:r>
              <a:rPr lang="en-US" sz="2000" dirty="0">
                <a:solidFill>
                  <a:srgbClr val="FFFF00"/>
                </a:solidFill>
              </a:rPr>
              <a:t>)</a:t>
            </a:r>
          </a:p>
          <a:p>
            <a:r>
              <a:rPr lang="en-US" sz="2000" dirty="0">
                <a:solidFill>
                  <a:srgbClr val="FFFF00"/>
                </a:solidFill>
              </a:rPr>
              <a:t>write.csv(</a:t>
            </a:r>
            <a:r>
              <a:rPr lang="en-US" sz="2000" dirty="0" err="1">
                <a:solidFill>
                  <a:srgbClr val="FFFF00"/>
                </a:solidFill>
              </a:rPr>
              <a:t>gsedatacsv</a:t>
            </a:r>
            <a:r>
              <a:rPr lang="en-US" sz="2000" dirty="0">
                <a:solidFill>
                  <a:srgbClr val="FFFF00"/>
                </a:solidFill>
              </a:rPr>
              <a:t>, file = "D:/gsedatacsv.csv", </a:t>
            </a:r>
            <a:r>
              <a:rPr lang="en-US" sz="2000" dirty="0" err="1">
                <a:solidFill>
                  <a:srgbClr val="FFFF00"/>
                </a:solidFill>
              </a:rPr>
              <a:t>row.names</a:t>
            </a:r>
            <a:r>
              <a:rPr lang="en-US" sz="2000" dirty="0">
                <a:solidFill>
                  <a:srgbClr val="FFFF00"/>
                </a:solidFill>
              </a:rPr>
              <a:t> = TRUE)</a:t>
            </a:r>
          </a:p>
          <a:p>
            <a:r>
              <a:rPr lang="en-US" sz="2000" dirty="0" err="1">
                <a:solidFill>
                  <a:srgbClr val="FFFF00"/>
                </a:solidFill>
              </a:rPr>
              <a:t>pheno</a:t>
            </a:r>
            <a:r>
              <a:rPr lang="en-US" sz="2000" dirty="0">
                <a:solidFill>
                  <a:srgbClr val="FFFF00"/>
                </a:solidFill>
              </a:rPr>
              <a:t> &lt;- </a:t>
            </a:r>
            <a:r>
              <a:rPr lang="en-US" sz="2000" dirty="0" err="1">
                <a:solidFill>
                  <a:srgbClr val="FFFF00"/>
                </a:solidFill>
              </a:rPr>
              <a:t>pData</a:t>
            </a:r>
            <a:r>
              <a:rPr lang="en-US" sz="2000" dirty="0">
                <a:solidFill>
                  <a:srgbClr val="FFFF00"/>
                </a:solidFill>
              </a:rPr>
              <a:t>(</a:t>
            </a:r>
            <a:r>
              <a:rPr lang="en-US" sz="2000" dirty="0" err="1">
                <a:solidFill>
                  <a:srgbClr val="FFFF00"/>
                </a:solidFill>
              </a:rPr>
              <a:t>gse_data</a:t>
            </a:r>
            <a:r>
              <a:rPr lang="en-US" sz="2000" dirty="0">
                <a:solidFill>
                  <a:srgbClr val="FFFF00"/>
                </a:solidFill>
              </a:rPr>
              <a:t>)</a:t>
            </a:r>
          </a:p>
          <a:p>
            <a:r>
              <a:rPr lang="en-US" sz="2000" dirty="0" err="1">
                <a:solidFill>
                  <a:srgbClr val="FFFF00"/>
                </a:solidFill>
              </a:rPr>
              <a:t>colnames</a:t>
            </a:r>
            <a:r>
              <a:rPr lang="en-US" sz="2000" dirty="0">
                <a:solidFill>
                  <a:srgbClr val="FFFF00"/>
                </a:solidFill>
              </a:rPr>
              <a:t>(</a:t>
            </a:r>
            <a:r>
              <a:rPr lang="en-US" sz="2000" dirty="0" err="1">
                <a:solidFill>
                  <a:srgbClr val="FFFF00"/>
                </a:solidFill>
              </a:rPr>
              <a:t>pheno</a:t>
            </a:r>
            <a:r>
              <a:rPr lang="en-US" sz="2000" dirty="0">
                <a:solidFill>
                  <a:srgbClr val="FFFF00"/>
                </a:solidFill>
              </a:rPr>
              <a:t>)</a:t>
            </a:r>
          </a:p>
          <a:p>
            <a:r>
              <a:rPr lang="en-US" sz="2000" dirty="0">
                <a:solidFill>
                  <a:srgbClr val="FFFF00"/>
                </a:solidFill>
              </a:rPr>
              <a:t>table(pheno$`diagnosis:ch1`)</a:t>
            </a:r>
          </a:p>
          <a:p>
            <a:endParaRPr lang="en-US" sz="2000" dirty="0">
              <a:solidFill>
                <a:srgbClr val="FFFF00"/>
              </a:solidFill>
            </a:endParaRPr>
          </a:p>
          <a:p>
            <a:r>
              <a:rPr lang="pt-BR" sz="2000" dirty="0">
                <a:solidFill>
                  <a:schemeClr val="accent1">
                    <a:lumMod val="60000"/>
                    <a:lumOff val="40000"/>
                  </a:schemeClr>
                </a:solidFill>
              </a:rPr>
              <a:t>diagnosis &lt;- factor(pheno$`diagnosis:ch1`, levels = c("H", "P"))</a:t>
            </a:r>
            <a:endParaRPr lang="fa-IR" sz="2000" dirty="0">
              <a:solidFill>
                <a:schemeClr val="accent1">
                  <a:lumMod val="60000"/>
                  <a:lumOff val="40000"/>
                </a:schemeClr>
              </a:solidFill>
            </a:endParaRPr>
          </a:p>
          <a:p>
            <a:r>
              <a:rPr lang="en-US" sz="2000" dirty="0">
                <a:solidFill>
                  <a:schemeClr val="accent1">
                    <a:lumMod val="60000"/>
                    <a:lumOff val="40000"/>
                  </a:schemeClr>
                </a:solidFill>
              </a:rPr>
              <a:t>challenge &lt;- factor(pheno$`challenge:ch1`, levels = c("Diluent", "Allergen"))</a:t>
            </a:r>
          </a:p>
          <a:p>
            <a:r>
              <a:rPr lang="es-ES" sz="2000" dirty="0" err="1">
                <a:solidFill>
                  <a:schemeClr val="accent1">
                    <a:lumMod val="60000"/>
                    <a:lumOff val="40000"/>
                  </a:schemeClr>
                </a:solidFill>
              </a:rPr>
              <a:t>design</a:t>
            </a:r>
            <a:r>
              <a:rPr lang="es-ES" sz="2000" dirty="0">
                <a:solidFill>
                  <a:schemeClr val="accent1">
                    <a:lumMod val="60000"/>
                    <a:lumOff val="40000"/>
                  </a:schemeClr>
                </a:solidFill>
              </a:rPr>
              <a:t> &lt;- </a:t>
            </a:r>
            <a:r>
              <a:rPr lang="es-ES" sz="2000" dirty="0" err="1">
                <a:solidFill>
                  <a:schemeClr val="accent1">
                    <a:lumMod val="60000"/>
                    <a:lumOff val="40000"/>
                  </a:schemeClr>
                </a:solidFill>
              </a:rPr>
              <a:t>model.matrix</a:t>
            </a:r>
            <a:r>
              <a:rPr lang="es-ES" sz="2000" dirty="0">
                <a:solidFill>
                  <a:schemeClr val="accent1">
                    <a:lumMod val="60000"/>
                    <a:lumOff val="40000"/>
                  </a:schemeClr>
                </a:solidFill>
              </a:rPr>
              <a:t>(~ diagnosis * </a:t>
            </a:r>
            <a:r>
              <a:rPr lang="es-ES" sz="2000" dirty="0" err="1">
                <a:solidFill>
                  <a:schemeClr val="accent1">
                    <a:lumMod val="60000"/>
                    <a:lumOff val="40000"/>
                  </a:schemeClr>
                </a:solidFill>
              </a:rPr>
              <a:t>challenge</a:t>
            </a:r>
            <a:r>
              <a:rPr lang="es-ES" sz="2000" dirty="0">
                <a:solidFill>
                  <a:schemeClr val="accent1">
                    <a:lumMod val="60000"/>
                    <a:lumOff val="40000"/>
                  </a:schemeClr>
                </a:solidFill>
              </a:rPr>
              <a:t>)</a:t>
            </a:r>
            <a:endParaRPr lang="fa-IR" sz="2000" dirty="0">
              <a:solidFill>
                <a:schemeClr val="accent1">
                  <a:lumMod val="60000"/>
                  <a:lumOff val="40000"/>
                </a:schemeClr>
              </a:solidFill>
            </a:endParaRPr>
          </a:p>
          <a:p>
            <a:r>
              <a:rPr lang="en-US" sz="2000" dirty="0">
                <a:solidFill>
                  <a:schemeClr val="accent1">
                    <a:lumMod val="60000"/>
                    <a:lumOff val="40000"/>
                  </a:schemeClr>
                </a:solidFill>
              </a:rPr>
              <a:t>design</a:t>
            </a:r>
          </a:p>
        </p:txBody>
      </p:sp>
    </p:spTree>
    <p:extLst>
      <p:ext uri="{BB962C8B-B14F-4D97-AF65-F5344CB8AC3E}">
        <p14:creationId xmlns:p14="http://schemas.microsoft.com/office/powerpoint/2010/main" val="3169966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A832B7-43CC-47BD-8173-E395FEAB7923}"/>
              </a:ext>
            </a:extLst>
          </p:cNvPr>
          <p:cNvSpPr txBox="1"/>
          <p:nvPr/>
        </p:nvSpPr>
        <p:spPr>
          <a:xfrm>
            <a:off x="563220" y="1074509"/>
            <a:ext cx="8236226" cy="4708981"/>
          </a:xfrm>
          <a:prstGeom prst="rect">
            <a:avLst/>
          </a:prstGeom>
          <a:solidFill>
            <a:schemeClr val="tx1"/>
          </a:solidFill>
        </p:spPr>
        <p:txBody>
          <a:bodyPr wrap="square" rtlCol="1">
            <a:spAutoFit/>
          </a:bodyPr>
          <a:lstStyle/>
          <a:p>
            <a:r>
              <a:rPr lang="en-US" sz="2000" dirty="0" err="1">
                <a:solidFill>
                  <a:srgbClr val="FFFF00"/>
                </a:solidFill>
              </a:rPr>
              <a:t>diagnosisv</a:t>
            </a:r>
            <a:r>
              <a:rPr lang="en-US" sz="2000" dirty="0">
                <a:solidFill>
                  <a:srgbClr val="FFFF00"/>
                </a:solidFill>
              </a:rPr>
              <a:t> &lt;- factor(pheno$`diagnosis:ch1`, levels = c("H", "P"))</a:t>
            </a:r>
          </a:p>
          <a:p>
            <a:r>
              <a:rPr lang="en-US" sz="2000" dirty="0" err="1">
                <a:solidFill>
                  <a:srgbClr val="FFFF00"/>
                </a:solidFill>
              </a:rPr>
              <a:t>challengev</a:t>
            </a:r>
            <a:r>
              <a:rPr lang="en-US" sz="2000" dirty="0">
                <a:solidFill>
                  <a:srgbClr val="FFFF00"/>
                </a:solidFill>
              </a:rPr>
              <a:t> &lt;- factor(pheno$`challenge:ch1`, levels = c(“Diluent", “Allergen"))</a:t>
            </a:r>
          </a:p>
          <a:p>
            <a:r>
              <a:rPr lang="en-US" sz="2000" dirty="0" err="1">
                <a:solidFill>
                  <a:srgbClr val="FFFF00"/>
                </a:solidFill>
              </a:rPr>
              <a:t>subjectv</a:t>
            </a:r>
            <a:r>
              <a:rPr lang="en-US" sz="2000" dirty="0">
                <a:solidFill>
                  <a:srgbClr val="FFFF00"/>
                </a:solidFill>
              </a:rPr>
              <a:t>   &lt;- factor(pheno$`subject:ch1`)</a:t>
            </a:r>
          </a:p>
          <a:p>
            <a:r>
              <a:rPr lang="en-US" sz="2000" dirty="0" err="1">
                <a:solidFill>
                  <a:srgbClr val="FFFF00"/>
                </a:solidFill>
              </a:rPr>
              <a:t>designv</a:t>
            </a:r>
            <a:r>
              <a:rPr lang="en-US" sz="2000" dirty="0">
                <a:solidFill>
                  <a:srgbClr val="FFFF00"/>
                </a:solidFill>
              </a:rPr>
              <a:t> &lt;- </a:t>
            </a:r>
            <a:r>
              <a:rPr lang="en-US" sz="2000" dirty="0" err="1">
                <a:solidFill>
                  <a:srgbClr val="FFFF00"/>
                </a:solidFill>
              </a:rPr>
              <a:t>model.matrix</a:t>
            </a:r>
            <a:r>
              <a:rPr lang="en-US" sz="2000" dirty="0">
                <a:solidFill>
                  <a:srgbClr val="FFFF00"/>
                </a:solidFill>
              </a:rPr>
              <a:t>(~ </a:t>
            </a:r>
            <a:r>
              <a:rPr lang="en-US" sz="2000" dirty="0" err="1">
                <a:solidFill>
                  <a:srgbClr val="FFFF00"/>
                </a:solidFill>
              </a:rPr>
              <a:t>diagnosisv</a:t>
            </a:r>
            <a:r>
              <a:rPr lang="en-US" sz="2000" dirty="0">
                <a:solidFill>
                  <a:srgbClr val="FFFF00"/>
                </a:solidFill>
              </a:rPr>
              <a:t> * </a:t>
            </a:r>
            <a:r>
              <a:rPr lang="en-US" sz="2000" dirty="0" err="1">
                <a:solidFill>
                  <a:srgbClr val="FFFF00"/>
                </a:solidFill>
              </a:rPr>
              <a:t>challengev</a:t>
            </a:r>
            <a:r>
              <a:rPr lang="en-US" sz="2000" dirty="0">
                <a:solidFill>
                  <a:srgbClr val="FFFF00"/>
                </a:solidFill>
              </a:rPr>
              <a:t>)</a:t>
            </a:r>
          </a:p>
          <a:p>
            <a:r>
              <a:rPr lang="en-US" sz="2000" dirty="0" err="1">
                <a:solidFill>
                  <a:srgbClr val="FFFF00"/>
                </a:solidFill>
              </a:rPr>
              <a:t>corfit</a:t>
            </a:r>
            <a:r>
              <a:rPr lang="en-US" sz="2000" dirty="0">
                <a:solidFill>
                  <a:srgbClr val="FFFF00"/>
                </a:solidFill>
              </a:rPr>
              <a:t> &lt;- </a:t>
            </a:r>
            <a:r>
              <a:rPr lang="en-US" sz="2000" dirty="0" err="1">
                <a:solidFill>
                  <a:srgbClr val="FFFF00"/>
                </a:solidFill>
              </a:rPr>
              <a:t>duplicateCorrelation</a:t>
            </a:r>
            <a:r>
              <a:rPr lang="en-US" sz="2000" dirty="0">
                <a:solidFill>
                  <a:srgbClr val="FFFF00"/>
                </a:solidFill>
              </a:rPr>
              <a:t>(</a:t>
            </a:r>
            <a:r>
              <a:rPr lang="en-US" sz="2000" dirty="0" err="1">
                <a:solidFill>
                  <a:srgbClr val="FFFF00"/>
                </a:solidFill>
              </a:rPr>
              <a:t>exprs</a:t>
            </a:r>
            <a:r>
              <a:rPr lang="en-US" sz="2000" dirty="0">
                <a:solidFill>
                  <a:srgbClr val="FFFF00"/>
                </a:solidFill>
              </a:rPr>
              <a:t>(</a:t>
            </a:r>
            <a:r>
              <a:rPr lang="en-US" sz="2000" dirty="0" err="1">
                <a:solidFill>
                  <a:srgbClr val="FFFF00"/>
                </a:solidFill>
              </a:rPr>
              <a:t>gse_data</a:t>
            </a:r>
            <a:r>
              <a:rPr lang="en-US" sz="2000" dirty="0">
                <a:solidFill>
                  <a:srgbClr val="FFFF00"/>
                </a:solidFill>
              </a:rPr>
              <a:t>), design, block = </a:t>
            </a:r>
            <a:r>
              <a:rPr lang="en-US" sz="2000" dirty="0" err="1">
                <a:solidFill>
                  <a:srgbClr val="FFFF00"/>
                </a:solidFill>
              </a:rPr>
              <a:t>subjectv</a:t>
            </a:r>
            <a:r>
              <a:rPr lang="en-US" sz="2000" dirty="0">
                <a:solidFill>
                  <a:srgbClr val="FFFF00"/>
                </a:solidFill>
              </a:rPr>
              <a:t>)</a:t>
            </a:r>
          </a:p>
          <a:p>
            <a:r>
              <a:rPr lang="en-US" sz="2000" dirty="0">
                <a:solidFill>
                  <a:srgbClr val="FFFF00"/>
                </a:solidFill>
              </a:rPr>
              <a:t>fit &lt;- </a:t>
            </a:r>
            <a:r>
              <a:rPr lang="en-US" sz="2000" dirty="0" err="1">
                <a:solidFill>
                  <a:srgbClr val="FFFF00"/>
                </a:solidFill>
              </a:rPr>
              <a:t>lmFit</a:t>
            </a:r>
            <a:r>
              <a:rPr lang="en-US" sz="2000" dirty="0">
                <a:solidFill>
                  <a:srgbClr val="FFFF00"/>
                </a:solidFill>
              </a:rPr>
              <a:t>(</a:t>
            </a:r>
            <a:r>
              <a:rPr lang="en-US" sz="2000" dirty="0" err="1">
                <a:solidFill>
                  <a:srgbClr val="FFFF00"/>
                </a:solidFill>
              </a:rPr>
              <a:t>exprs</a:t>
            </a:r>
            <a:r>
              <a:rPr lang="en-US" sz="2000" dirty="0">
                <a:solidFill>
                  <a:srgbClr val="FFFF00"/>
                </a:solidFill>
              </a:rPr>
              <a:t>(</a:t>
            </a:r>
            <a:r>
              <a:rPr lang="en-US" sz="2000" dirty="0" err="1">
                <a:solidFill>
                  <a:srgbClr val="FFFF00"/>
                </a:solidFill>
              </a:rPr>
              <a:t>gse_data</a:t>
            </a:r>
            <a:r>
              <a:rPr lang="en-US" sz="2000" dirty="0">
                <a:solidFill>
                  <a:srgbClr val="FFFF00"/>
                </a:solidFill>
              </a:rPr>
              <a:t>), </a:t>
            </a:r>
            <a:r>
              <a:rPr lang="en-US" sz="2000" dirty="0" err="1">
                <a:solidFill>
                  <a:srgbClr val="FFFF00"/>
                </a:solidFill>
              </a:rPr>
              <a:t>designv</a:t>
            </a:r>
            <a:r>
              <a:rPr lang="en-US" sz="2000" dirty="0">
                <a:solidFill>
                  <a:srgbClr val="FFFF00"/>
                </a:solidFill>
              </a:rPr>
              <a:t>, block = </a:t>
            </a:r>
            <a:r>
              <a:rPr lang="en-US" sz="2000" dirty="0" err="1">
                <a:solidFill>
                  <a:srgbClr val="FFFF00"/>
                </a:solidFill>
              </a:rPr>
              <a:t>subjectv</a:t>
            </a:r>
            <a:r>
              <a:rPr lang="en-US" sz="2000" dirty="0">
                <a:solidFill>
                  <a:srgbClr val="FFFF00"/>
                </a:solidFill>
              </a:rPr>
              <a:t>, correlation = </a:t>
            </a:r>
            <a:r>
              <a:rPr lang="en-US" sz="2000" dirty="0" err="1">
                <a:solidFill>
                  <a:srgbClr val="FFFF00"/>
                </a:solidFill>
              </a:rPr>
              <a:t>corfit$consensus</a:t>
            </a:r>
            <a:r>
              <a:rPr lang="en-US" sz="2000" dirty="0">
                <a:solidFill>
                  <a:srgbClr val="FFFF00"/>
                </a:solidFill>
              </a:rPr>
              <a:t>)</a:t>
            </a:r>
          </a:p>
          <a:p>
            <a:r>
              <a:rPr lang="en-US" sz="2000" dirty="0" err="1">
                <a:solidFill>
                  <a:srgbClr val="FFFF00"/>
                </a:solidFill>
              </a:rPr>
              <a:t>fitfinal</a:t>
            </a:r>
            <a:r>
              <a:rPr lang="en-US" sz="2000" dirty="0">
                <a:solidFill>
                  <a:srgbClr val="FFFF00"/>
                </a:solidFill>
              </a:rPr>
              <a:t> &lt;- </a:t>
            </a:r>
            <a:r>
              <a:rPr lang="en-US" sz="2000" dirty="0" err="1">
                <a:solidFill>
                  <a:srgbClr val="FFFF00"/>
                </a:solidFill>
              </a:rPr>
              <a:t>eBayes</a:t>
            </a:r>
            <a:r>
              <a:rPr lang="en-US" sz="2000" dirty="0">
                <a:solidFill>
                  <a:srgbClr val="FFFF00"/>
                </a:solidFill>
              </a:rPr>
              <a:t>(fit)</a:t>
            </a:r>
          </a:p>
          <a:p>
            <a:r>
              <a:rPr lang="en-US" sz="2000" dirty="0">
                <a:solidFill>
                  <a:srgbClr val="FFFF00"/>
                </a:solidFill>
              </a:rPr>
              <a:t>results &lt;- </a:t>
            </a:r>
            <a:r>
              <a:rPr lang="en-US" sz="2000" dirty="0" err="1">
                <a:solidFill>
                  <a:srgbClr val="FFFF00"/>
                </a:solidFill>
              </a:rPr>
              <a:t>topTable</a:t>
            </a:r>
            <a:r>
              <a:rPr lang="en-US" sz="2000" dirty="0">
                <a:solidFill>
                  <a:srgbClr val="FFFF00"/>
                </a:solidFill>
              </a:rPr>
              <a:t>(</a:t>
            </a:r>
            <a:r>
              <a:rPr lang="en-US" sz="2000" dirty="0" err="1">
                <a:solidFill>
                  <a:srgbClr val="FFFF00"/>
                </a:solidFill>
              </a:rPr>
              <a:t>fitfinal</a:t>
            </a:r>
            <a:r>
              <a:rPr lang="en-US" sz="2000" dirty="0">
                <a:solidFill>
                  <a:srgbClr val="FFFF00"/>
                </a:solidFill>
              </a:rPr>
              <a:t>, </a:t>
            </a:r>
            <a:r>
              <a:rPr lang="en-US" sz="2000" dirty="0" err="1">
                <a:solidFill>
                  <a:srgbClr val="FFFF00"/>
                </a:solidFill>
              </a:rPr>
              <a:t>coef</a:t>
            </a:r>
            <a:r>
              <a:rPr lang="en-US" sz="2000" dirty="0">
                <a:solidFill>
                  <a:srgbClr val="FFFF00"/>
                </a:solidFill>
              </a:rPr>
              <a:t> = "</a:t>
            </a:r>
            <a:r>
              <a:rPr lang="en-US" sz="2000" dirty="0" err="1">
                <a:solidFill>
                  <a:srgbClr val="FFFF00"/>
                </a:solidFill>
              </a:rPr>
              <a:t>diagnosisP:challengeAllergen</a:t>
            </a:r>
            <a:r>
              <a:rPr lang="en-US" sz="2000" dirty="0">
                <a:solidFill>
                  <a:srgbClr val="FFFF00"/>
                </a:solidFill>
              </a:rPr>
              <a:t>", number = Inf)</a:t>
            </a:r>
          </a:p>
          <a:p>
            <a:r>
              <a:rPr lang="en-US" sz="2000" dirty="0">
                <a:solidFill>
                  <a:srgbClr val="FFFF00"/>
                </a:solidFill>
              </a:rPr>
              <a:t>deg &lt;- results[</a:t>
            </a:r>
            <a:r>
              <a:rPr lang="en-US" sz="2000" dirty="0" err="1">
                <a:solidFill>
                  <a:srgbClr val="FFFF00"/>
                </a:solidFill>
              </a:rPr>
              <a:t>results$P.Value</a:t>
            </a:r>
            <a:r>
              <a:rPr lang="en-US" sz="2000" dirty="0">
                <a:solidFill>
                  <a:srgbClr val="FFFF00"/>
                </a:solidFill>
              </a:rPr>
              <a:t> &lt; 0.05 &amp; abs(</a:t>
            </a:r>
            <a:r>
              <a:rPr lang="en-US" sz="2000" dirty="0" err="1">
                <a:solidFill>
                  <a:srgbClr val="FFFF00"/>
                </a:solidFill>
              </a:rPr>
              <a:t>results$logFC</a:t>
            </a:r>
            <a:r>
              <a:rPr lang="en-US" sz="2000" dirty="0">
                <a:solidFill>
                  <a:srgbClr val="FFFF00"/>
                </a:solidFill>
              </a:rPr>
              <a:t>) &gt; 0, ]</a:t>
            </a:r>
          </a:p>
          <a:p>
            <a:r>
              <a:rPr lang="en-US" sz="2000" dirty="0">
                <a:solidFill>
                  <a:srgbClr val="FFFF00"/>
                </a:solidFill>
              </a:rPr>
              <a:t>up   &lt;- sum(</a:t>
            </a:r>
            <a:r>
              <a:rPr lang="en-US" sz="2000" dirty="0" err="1">
                <a:solidFill>
                  <a:srgbClr val="FFFF00"/>
                </a:solidFill>
              </a:rPr>
              <a:t>deg$logFC</a:t>
            </a:r>
            <a:r>
              <a:rPr lang="en-US" sz="2000" dirty="0">
                <a:solidFill>
                  <a:srgbClr val="FFFF00"/>
                </a:solidFill>
              </a:rPr>
              <a:t> &gt; 0)</a:t>
            </a:r>
          </a:p>
          <a:p>
            <a:r>
              <a:rPr lang="en-US" sz="2000" dirty="0">
                <a:solidFill>
                  <a:srgbClr val="00B0F0"/>
                </a:solidFill>
              </a:rPr>
              <a:t>Up = 2393</a:t>
            </a:r>
          </a:p>
          <a:p>
            <a:r>
              <a:rPr lang="en-US" sz="2000" dirty="0">
                <a:solidFill>
                  <a:srgbClr val="FFFF00"/>
                </a:solidFill>
              </a:rPr>
              <a:t>down &lt;- sum(</a:t>
            </a:r>
            <a:r>
              <a:rPr lang="en-US" sz="2000" dirty="0" err="1">
                <a:solidFill>
                  <a:srgbClr val="FFFF00"/>
                </a:solidFill>
              </a:rPr>
              <a:t>deg$logFC</a:t>
            </a:r>
            <a:r>
              <a:rPr lang="en-US" sz="2000" dirty="0">
                <a:solidFill>
                  <a:srgbClr val="FFFF00"/>
                </a:solidFill>
              </a:rPr>
              <a:t> &lt; 0)</a:t>
            </a:r>
          </a:p>
          <a:p>
            <a:r>
              <a:rPr lang="en-US" sz="2000" dirty="0">
                <a:solidFill>
                  <a:srgbClr val="00B0F0"/>
                </a:solidFill>
              </a:rPr>
              <a:t>Down = 1886</a:t>
            </a:r>
          </a:p>
        </p:txBody>
      </p:sp>
    </p:spTree>
    <p:extLst>
      <p:ext uri="{BB962C8B-B14F-4D97-AF65-F5344CB8AC3E}">
        <p14:creationId xmlns:p14="http://schemas.microsoft.com/office/powerpoint/2010/main" val="3074970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1930A0-63B6-4250-AA2D-D535D2139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2648"/>
            <a:ext cx="9144000" cy="4852703"/>
          </a:xfrm>
          <a:prstGeom prst="rect">
            <a:avLst/>
          </a:prstGeom>
        </p:spPr>
      </p:pic>
    </p:spTree>
    <p:extLst>
      <p:ext uri="{BB962C8B-B14F-4D97-AF65-F5344CB8AC3E}">
        <p14:creationId xmlns:p14="http://schemas.microsoft.com/office/powerpoint/2010/main" val="127551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4E187C-466D-4C22-B1E0-1AFB22DC2E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352" y="466904"/>
            <a:ext cx="7031296" cy="5924191"/>
          </a:xfrm>
          <a:prstGeom prst="rect">
            <a:avLst/>
          </a:prstGeom>
        </p:spPr>
      </p:pic>
    </p:spTree>
    <p:extLst>
      <p:ext uri="{BB962C8B-B14F-4D97-AF65-F5344CB8AC3E}">
        <p14:creationId xmlns:p14="http://schemas.microsoft.com/office/powerpoint/2010/main" val="1648376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55B067-BC6C-4E5F-A9F8-4F5FA5ADA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4904" y="177858"/>
            <a:ext cx="6694191" cy="6502284"/>
          </a:xfrm>
          <a:prstGeom prst="rect">
            <a:avLst/>
          </a:prstGeom>
        </p:spPr>
      </p:pic>
    </p:spTree>
    <p:extLst>
      <p:ext uri="{BB962C8B-B14F-4D97-AF65-F5344CB8AC3E}">
        <p14:creationId xmlns:p14="http://schemas.microsoft.com/office/powerpoint/2010/main" val="3265353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B63AD70-8DAC-4805-AE12-761610639318}"/>
              </a:ext>
            </a:extLst>
          </p:cNvPr>
          <p:cNvGraphicFramePr>
            <a:graphicFrameLocks noGrp="1"/>
          </p:cNvGraphicFramePr>
          <p:nvPr>
            <p:extLst>
              <p:ext uri="{D42A27DB-BD31-4B8C-83A1-F6EECF244321}">
                <p14:modId xmlns:p14="http://schemas.microsoft.com/office/powerpoint/2010/main" val="2714556568"/>
              </p:ext>
            </p:extLst>
          </p:nvPr>
        </p:nvGraphicFramePr>
        <p:xfrm>
          <a:off x="628650" y="497363"/>
          <a:ext cx="7886700" cy="5863274"/>
        </p:xfrm>
        <a:graphic>
          <a:graphicData uri="http://schemas.openxmlformats.org/drawingml/2006/table">
            <a:tbl>
              <a:tblPr firstRow="1" firstCol="1" bandRow="1">
                <a:tableStyleId>{7DF18680-E054-41AD-8BC1-D1AEF772440D}</a:tableStyleId>
              </a:tblPr>
              <a:tblGrid>
                <a:gridCol w="1577340">
                  <a:extLst>
                    <a:ext uri="{9D8B030D-6E8A-4147-A177-3AD203B41FA5}">
                      <a16:colId xmlns:a16="http://schemas.microsoft.com/office/drawing/2014/main" val="4029966437"/>
                    </a:ext>
                  </a:extLst>
                </a:gridCol>
                <a:gridCol w="1577340">
                  <a:extLst>
                    <a:ext uri="{9D8B030D-6E8A-4147-A177-3AD203B41FA5}">
                      <a16:colId xmlns:a16="http://schemas.microsoft.com/office/drawing/2014/main" val="3557927350"/>
                    </a:ext>
                  </a:extLst>
                </a:gridCol>
                <a:gridCol w="1577340">
                  <a:extLst>
                    <a:ext uri="{9D8B030D-6E8A-4147-A177-3AD203B41FA5}">
                      <a16:colId xmlns:a16="http://schemas.microsoft.com/office/drawing/2014/main" val="360904565"/>
                    </a:ext>
                  </a:extLst>
                </a:gridCol>
                <a:gridCol w="1577340">
                  <a:extLst>
                    <a:ext uri="{9D8B030D-6E8A-4147-A177-3AD203B41FA5}">
                      <a16:colId xmlns:a16="http://schemas.microsoft.com/office/drawing/2014/main" val="114886109"/>
                    </a:ext>
                  </a:extLst>
                </a:gridCol>
                <a:gridCol w="1577340">
                  <a:extLst>
                    <a:ext uri="{9D8B030D-6E8A-4147-A177-3AD203B41FA5}">
                      <a16:colId xmlns:a16="http://schemas.microsoft.com/office/drawing/2014/main" val="2479641011"/>
                    </a:ext>
                  </a:extLst>
                </a:gridCol>
              </a:tblGrid>
              <a:tr h="0">
                <a:tc>
                  <a:txBody>
                    <a:bodyPr/>
                    <a:lstStyle/>
                    <a:p>
                      <a:pPr marL="0" marR="0" algn="ctr"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Regulation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New List Genes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rtl="0">
                        <a:lnSpc>
                          <a:spcPct val="107000"/>
                        </a:lnSpc>
                        <a:spcBef>
                          <a:spcPts val="0"/>
                        </a:spcBef>
                        <a:spcAft>
                          <a:spcPts val="0"/>
                        </a:spcAft>
                      </a:pPr>
                      <a:r>
                        <a:rPr lang="en-US" sz="1800">
                          <a:effectLst/>
                          <a:latin typeface="Arial" panose="020B0604020202020204" pitchFamily="34" charset="0"/>
                          <a:cs typeface="Arial" panose="020B0604020202020204" pitchFamily="34" charset="0"/>
                        </a:rPr>
                        <a:t>Found in overlap_up</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rtl="0">
                        <a:lnSpc>
                          <a:spcPct val="107000"/>
                        </a:lnSpc>
                        <a:spcBef>
                          <a:spcPts val="0"/>
                        </a:spcBef>
                        <a:spcAft>
                          <a:spcPts val="0"/>
                        </a:spcAft>
                      </a:pPr>
                      <a:r>
                        <a:rPr lang="en-US" sz="1800">
                          <a:effectLst/>
                          <a:latin typeface="Arial" panose="020B0604020202020204" pitchFamily="34" charset="0"/>
                          <a:cs typeface="Arial" panose="020B0604020202020204" pitchFamily="34" charset="0"/>
                        </a:rPr>
                        <a:t>Found in overlap_down</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rtl="0">
                        <a:lnSpc>
                          <a:spcPct val="107000"/>
                        </a:lnSpc>
                        <a:spcBef>
                          <a:spcPts val="0"/>
                        </a:spcBef>
                        <a:spcAft>
                          <a:spcPts val="0"/>
                        </a:spcAft>
                      </a:pPr>
                      <a:r>
                        <a:rPr lang="en-US" sz="1800">
                          <a:effectLst/>
                          <a:latin typeface="Arial" panose="020B0604020202020204" pitchFamily="34" charset="0"/>
                          <a:cs typeface="Arial" panose="020B0604020202020204" pitchFamily="34" charset="0"/>
                        </a:rPr>
                        <a:t>Unique/Different</a:t>
                      </a:r>
                      <a:endParaRPr lang="en-US" sz="160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453331673"/>
                  </a:ext>
                </a:extLst>
              </a:tr>
              <a:tr h="0">
                <a:tc>
                  <a:txBody>
                    <a:bodyPr/>
                    <a:lstStyle/>
                    <a:p>
                      <a:pPr marL="0" marR="0" algn="ctr"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Up</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l"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PIK3C3, BECN1, EDEM1, SIRT2, UVRAG, ULK2, DLC1, EIF2AK3, ZFYVE1, CASP4, PELP</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10 genes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DLC1</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286948977"/>
                  </a:ext>
                </a:extLst>
              </a:tr>
              <a:tr h="0">
                <a:tc>
                  <a:txBody>
                    <a:bodyPr/>
                    <a:lstStyle/>
                    <a:p>
                      <a:pPr marL="0" marR="0" algn="ctr"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Down</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l"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PEX14, CALCOCO2, CDKN1B, TMEM49, TM9SF1, NPC1, VEGFA, BNIP3, HGS, GABARAPL2</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PEX14 (conflict), GABARAPL2 (conflict)</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7 genes</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rtl="0">
                        <a:lnSpc>
                          <a:spcPct val="107000"/>
                        </a:lnSpc>
                        <a:spcBef>
                          <a:spcPts val="0"/>
                        </a:spcBef>
                        <a:spcAft>
                          <a:spcPts val="0"/>
                        </a:spcAft>
                      </a:pPr>
                      <a:r>
                        <a:rPr lang="en-US" sz="1800" dirty="0">
                          <a:effectLst/>
                          <a:latin typeface="Arial" panose="020B0604020202020204" pitchFamily="34" charset="0"/>
                          <a:cs typeface="Arial" panose="020B0604020202020204" pitchFamily="34" charset="0"/>
                        </a:rPr>
                        <a:t>TMEM49, VEGFA</a:t>
                      </a:r>
                      <a:endParaRPr lang="en-US" sz="1600" dirty="0">
                        <a:effectLst/>
                        <a:latin typeface="Arial" panose="020B0604020202020204"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4172504893"/>
                  </a:ext>
                </a:extLst>
              </a:tr>
            </a:tbl>
          </a:graphicData>
        </a:graphic>
      </p:graphicFrame>
    </p:spTree>
    <p:extLst>
      <p:ext uri="{BB962C8B-B14F-4D97-AF65-F5344CB8AC3E}">
        <p14:creationId xmlns:p14="http://schemas.microsoft.com/office/powerpoint/2010/main" val="3088755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72D9C-68C2-4111-BBA2-A769457E91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5" y="821618"/>
            <a:ext cx="8951550" cy="4482328"/>
          </a:xfrm>
          <a:prstGeom prst="rect">
            <a:avLst/>
          </a:prstGeom>
        </p:spPr>
      </p:pic>
    </p:spTree>
    <p:extLst>
      <p:ext uri="{BB962C8B-B14F-4D97-AF65-F5344CB8AC3E}">
        <p14:creationId xmlns:p14="http://schemas.microsoft.com/office/powerpoint/2010/main" val="303148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C7E436-D6F4-441D-B27A-714AE76A5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2087"/>
            <a:ext cx="9144000" cy="4578694"/>
          </a:xfrm>
          <a:prstGeom prst="rect">
            <a:avLst/>
          </a:prstGeom>
        </p:spPr>
      </p:pic>
    </p:spTree>
    <p:extLst>
      <p:ext uri="{BB962C8B-B14F-4D97-AF65-F5344CB8AC3E}">
        <p14:creationId xmlns:p14="http://schemas.microsoft.com/office/powerpoint/2010/main" val="403520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D0D011-4C5B-4DCA-B96F-C05B6F1D3723}"/>
              </a:ext>
            </a:extLst>
          </p:cNvPr>
          <p:cNvPicPr>
            <a:picLocks noChangeAspect="1"/>
          </p:cNvPicPr>
          <p:nvPr/>
        </p:nvPicPr>
        <p:blipFill rotWithShape="1">
          <a:blip r:embed="rId2">
            <a:extLst>
              <a:ext uri="{28A0092B-C50C-407E-A947-70E740481C1C}">
                <a14:useLocalDpi xmlns:a14="http://schemas.microsoft.com/office/drawing/2010/main" val="0"/>
              </a:ext>
            </a:extLst>
          </a:blip>
          <a:srcRect t="3185"/>
          <a:stretch/>
        </p:blipFill>
        <p:spPr>
          <a:xfrm>
            <a:off x="0" y="1013775"/>
            <a:ext cx="9144000" cy="4432886"/>
          </a:xfrm>
          <a:prstGeom prst="rect">
            <a:avLst/>
          </a:prstGeom>
        </p:spPr>
      </p:pic>
    </p:spTree>
    <p:extLst>
      <p:ext uri="{BB962C8B-B14F-4D97-AF65-F5344CB8AC3E}">
        <p14:creationId xmlns:p14="http://schemas.microsoft.com/office/powerpoint/2010/main" val="942672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211738-0D28-4441-810C-7FBBFCCA38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9653"/>
            <a:ext cx="9144000" cy="4578694"/>
          </a:xfrm>
          <a:prstGeom prst="rect">
            <a:avLst/>
          </a:prstGeom>
        </p:spPr>
      </p:pic>
    </p:spTree>
    <p:extLst>
      <p:ext uri="{BB962C8B-B14F-4D97-AF65-F5344CB8AC3E}">
        <p14:creationId xmlns:p14="http://schemas.microsoft.com/office/powerpoint/2010/main" val="257242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20C4C0-E5AA-4581-930B-4D351108F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193" y="322193"/>
            <a:ext cx="6213613" cy="6213613"/>
          </a:xfrm>
          <a:prstGeom prst="rect">
            <a:avLst/>
          </a:prstGeom>
        </p:spPr>
      </p:pic>
    </p:spTree>
    <p:extLst>
      <p:ext uri="{BB962C8B-B14F-4D97-AF65-F5344CB8AC3E}">
        <p14:creationId xmlns:p14="http://schemas.microsoft.com/office/powerpoint/2010/main" val="3500751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B4213E-440D-4638-B7BF-11973A2F4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9653"/>
            <a:ext cx="9144000" cy="4578694"/>
          </a:xfrm>
          <a:prstGeom prst="rect">
            <a:avLst/>
          </a:prstGeom>
        </p:spPr>
      </p:pic>
    </p:spTree>
    <p:extLst>
      <p:ext uri="{BB962C8B-B14F-4D97-AF65-F5344CB8AC3E}">
        <p14:creationId xmlns:p14="http://schemas.microsoft.com/office/powerpoint/2010/main" val="3435780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FA16B8-F426-4338-95CF-2CF888818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9653"/>
            <a:ext cx="9144000" cy="4578694"/>
          </a:xfrm>
          <a:prstGeom prst="rect">
            <a:avLst/>
          </a:prstGeom>
        </p:spPr>
      </p:pic>
    </p:spTree>
    <p:extLst>
      <p:ext uri="{BB962C8B-B14F-4D97-AF65-F5344CB8AC3E}">
        <p14:creationId xmlns:p14="http://schemas.microsoft.com/office/powerpoint/2010/main" val="3796069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DAC221-28D6-4575-9CE2-F5F6D827FB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9653"/>
            <a:ext cx="9144000" cy="4578694"/>
          </a:xfrm>
          <a:prstGeom prst="rect">
            <a:avLst/>
          </a:prstGeom>
        </p:spPr>
      </p:pic>
    </p:spTree>
    <p:extLst>
      <p:ext uri="{BB962C8B-B14F-4D97-AF65-F5344CB8AC3E}">
        <p14:creationId xmlns:p14="http://schemas.microsoft.com/office/powerpoint/2010/main" val="1150566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DDF868-99B8-4A9E-8728-B3975A430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9120"/>
            <a:ext cx="9144000" cy="4839760"/>
          </a:xfrm>
          <a:prstGeom prst="rect">
            <a:avLst/>
          </a:prstGeom>
        </p:spPr>
      </p:pic>
    </p:spTree>
    <p:extLst>
      <p:ext uri="{BB962C8B-B14F-4D97-AF65-F5344CB8AC3E}">
        <p14:creationId xmlns:p14="http://schemas.microsoft.com/office/powerpoint/2010/main" val="30865406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96A090-76DE-40A1-986A-0CDEEBAC1E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9653"/>
            <a:ext cx="9144000" cy="4578694"/>
          </a:xfrm>
          <a:prstGeom prst="rect">
            <a:avLst/>
          </a:prstGeom>
        </p:spPr>
      </p:pic>
    </p:spTree>
    <p:extLst>
      <p:ext uri="{BB962C8B-B14F-4D97-AF65-F5344CB8AC3E}">
        <p14:creationId xmlns:p14="http://schemas.microsoft.com/office/powerpoint/2010/main" val="3191912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3A8CCE-ADB2-461C-A192-AED8DEA9E8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9653"/>
            <a:ext cx="9144000" cy="4578694"/>
          </a:xfrm>
          <a:prstGeom prst="rect">
            <a:avLst/>
          </a:prstGeom>
        </p:spPr>
      </p:pic>
    </p:spTree>
    <p:extLst>
      <p:ext uri="{BB962C8B-B14F-4D97-AF65-F5344CB8AC3E}">
        <p14:creationId xmlns:p14="http://schemas.microsoft.com/office/powerpoint/2010/main" val="4256305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6BE934-57FF-4B53-BA1C-D669D0754C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9653"/>
            <a:ext cx="9144000" cy="4578694"/>
          </a:xfrm>
          <a:prstGeom prst="rect">
            <a:avLst/>
          </a:prstGeom>
        </p:spPr>
      </p:pic>
    </p:spTree>
    <p:extLst>
      <p:ext uri="{BB962C8B-B14F-4D97-AF65-F5344CB8AC3E}">
        <p14:creationId xmlns:p14="http://schemas.microsoft.com/office/powerpoint/2010/main" val="117722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E7195E-0A02-4DEC-91F0-AB131F5FD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2" y="428206"/>
            <a:ext cx="9088118" cy="6001588"/>
          </a:xfrm>
          <a:prstGeom prst="rect">
            <a:avLst/>
          </a:prstGeom>
        </p:spPr>
      </p:pic>
    </p:spTree>
    <p:extLst>
      <p:ext uri="{BB962C8B-B14F-4D97-AF65-F5344CB8AC3E}">
        <p14:creationId xmlns:p14="http://schemas.microsoft.com/office/powerpoint/2010/main" val="2742343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0524EC-B9E7-484C-9077-D4773F17B3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2035"/>
            <a:ext cx="9144000" cy="3813930"/>
          </a:xfrm>
          <a:prstGeom prst="rect">
            <a:avLst/>
          </a:prstGeom>
        </p:spPr>
      </p:pic>
    </p:spTree>
    <p:extLst>
      <p:ext uri="{BB962C8B-B14F-4D97-AF65-F5344CB8AC3E}">
        <p14:creationId xmlns:p14="http://schemas.microsoft.com/office/powerpoint/2010/main" val="1932825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D41252-1916-47EE-94AD-4DD488D9E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96" y="309366"/>
            <a:ext cx="7814946" cy="6239267"/>
          </a:xfrm>
          <a:prstGeom prst="rect">
            <a:avLst/>
          </a:prstGeom>
        </p:spPr>
      </p:pic>
    </p:spTree>
    <p:extLst>
      <p:ext uri="{BB962C8B-B14F-4D97-AF65-F5344CB8AC3E}">
        <p14:creationId xmlns:p14="http://schemas.microsoft.com/office/powerpoint/2010/main" val="1499662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ECB437-5A66-4FD1-82FC-4BA02FA10064}"/>
              </a:ext>
            </a:extLst>
          </p:cNvPr>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419928" y="660952"/>
            <a:ext cx="8304144" cy="5536096"/>
          </a:xfrm>
          <a:prstGeom prst="rect">
            <a:avLst/>
          </a:prstGeom>
        </p:spPr>
      </p:pic>
    </p:spTree>
    <p:extLst>
      <p:ext uri="{BB962C8B-B14F-4D97-AF65-F5344CB8AC3E}">
        <p14:creationId xmlns:p14="http://schemas.microsoft.com/office/powerpoint/2010/main" val="3762225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84B64E-CC6F-407D-B09D-16EF21EAB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957" y="395812"/>
            <a:ext cx="7318007" cy="6066375"/>
          </a:xfrm>
          <a:prstGeom prst="rect">
            <a:avLst/>
          </a:prstGeom>
        </p:spPr>
      </p:pic>
    </p:spTree>
    <p:extLst>
      <p:ext uri="{BB962C8B-B14F-4D97-AF65-F5344CB8AC3E}">
        <p14:creationId xmlns:p14="http://schemas.microsoft.com/office/powerpoint/2010/main" val="1481353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F03EFA-A1C3-4EF9-9DC4-2901028745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0255"/>
            <a:ext cx="9144000" cy="4797490"/>
          </a:xfrm>
          <a:prstGeom prst="rect">
            <a:avLst/>
          </a:prstGeom>
        </p:spPr>
      </p:pic>
    </p:spTree>
    <p:extLst>
      <p:ext uri="{BB962C8B-B14F-4D97-AF65-F5344CB8AC3E}">
        <p14:creationId xmlns:p14="http://schemas.microsoft.com/office/powerpoint/2010/main" val="3550008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BB3D75-F13F-437D-ADB7-6B72CA8F9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5670"/>
            <a:ext cx="9144000" cy="5506659"/>
          </a:xfrm>
          <a:prstGeom prst="rect">
            <a:avLst/>
          </a:prstGeom>
        </p:spPr>
      </p:pic>
    </p:spTree>
    <p:extLst>
      <p:ext uri="{BB962C8B-B14F-4D97-AF65-F5344CB8AC3E}">
        <p14:creationId xmlns:p14="http://schemas.microsoft.com/office/powerpoint/2010/main" val="3068911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DBAE9-F93C-4659-97A8-548D517A0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953" y="0"/>
            <a:ext cx="7640093" cy="6858000"/>
          </a:xfrm>
          <a:prstGeom prst="rect">
            <a:avLst/>
          </a:prstGeom>
        </p:spPr>
      </p:pic>
    </p:spTree>
    <p:extLst>
      <p:ext uri="{BB962C8B-B14F-4D97-AF65-F5344CB8AC3E}">
        <p14:creationId xmlns:p14="http://schemas.microsoft.com/office/powerpoint/2010/main" val="252706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E73768-4182-4523-8E0A-954DC2C14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783" y="366285"/>
            <a:ext cx="8478433" cy="6125430"/>
          </a:xfrm>
          <a:prstGeom prst="rect">
            <a:avLst/>
          </a:prstGeom>
        </p:spPr>
      </p:pic>
    </p:spTree>
    <p:extLst>
      <p:ext uri="{BB962C8B-B14F-4D97-AF65-F5344CB8AC3E}">
        <p14:creationId xmlns:p14="http://schemas.microsoft.com/office/powerpoint/2010/main" val="42505185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34F8D8-7881-4E77-9D59-E3B807984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415" y="409153"/>
            <a:ext cx="8383170" cy="6039693"/>
          </a:xfrm>
          <a:prstGeom prst="rect">
            <a:avLst/>
          </a:prstGeom>
        </p:spPr>
      </p:pic>
    </p:spTree>
    <p:extLst>
      <p:ext uri="{BB962C8B-B14F-4D97-AF65-F5344CB8AC3E}">
        <p14:creationId xmlns:p14="http://schemas.microsoft.com/office/powerpoint/2010/main" val="4215306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D0AF09-795D-4F36-B070-550249870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88" y="642548"/>
            <a:ext cx="8402223" cy="5572903"/>
          </a:xfrm>
          <a:prstGeom prst="rect">
            <a:avLst/>
          </a:prstGeom>
        </p:spPr>
      </p:pic>
    </p:spTree>
    <p:extLst>
      <p:ext uri="{BB962C8B-B14F-4D97-AF65-F5344CB8AC3E}">
        <p14:creationId xmlns:p14="http://schemas.microsoft.com/office/powerpoint/2010/main" val="2192980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141C21-EE1C-45E8-B468-0C53D104A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9184"/>
            <a:ext cx="9144000" cy="4459631"/>
          </a:xfrm>
          <a:prstGeom prst="rect">
            <a:avLst/>
          </a:prstGeom>
        </p:spPr>
      </p:pic>
    </p:spTree>
    <p:extLst>
      <p:ext uri="{BB962C8B-B14F-4D97-AF65-F5344CB8AC3E}">
        <p14:creationId xmlns:p14="http://schemas.microsoft.com/office/powerpoint/2010/main" val="4053115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73E4AE-28D9-4BCC-BBD3-742995433E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3609"/>
            <a:ext cx="9144000" cy="4770782"/>
          </a:xfrm>
          <a:prstGeom prst="rect">
            <a:avLst/>
          </a:prstGeom>
        </p:spPr>
      </p:pic>
    </p:spTree>
    <p:extLst>
      <p:ext uri="{BB962C8B-B14F-4D97-AF65-F5344CB8AC3E}">
        <p14:creationId xmlns:p14="http://schemas.microsoft.com/office/powerpoint/2010/main" val="2432790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D5E295-DE91-4FAA-AC69-E3846F15C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3609"/>
            <a:ext cx="9144000" cy="4770782"/>
          </a:xfrm>
          <a:prstGeom prst="rect">
            <a:avLst/>
          </a:prstGeom>
        </p:spPr>
      </p:pic>
    </p:spTree>
    <p:extLst>
      <p:ext uri="{BB962C8B-B14F-4D97-AF65-F5344CB8AC3E}">
        <p14:creationId xmlns:p14="http://schemas.microsoft.com/office/powerpoint/2010/main" val="1194851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F18BC9-540A-43EB-8107-23A42A66E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972" y="134973"/>
            <a:ext cx="8356056" cy="5165896"/>
          </a:xfrm>
          <a:prstGeom prst="rect">
            <a:avLst/>
          </a:prstGeom>
        </p:spPr>
      </p:pic>
      <p:sp>
        <p:nvSpPr>
          <p:cNvPr id="4" name="TextBox 3">
            <a:extLst>
              <a:ext uri="{FF2B5EF4-FFF2-40B4-BE49-F238E27FC236}">
                <a16:creationId xmlns:a16="http://schemas.microsoft.com/office/drawing/2014/main" id="{49E74EFD-6AFC-49BE-9E79-D0225EB91650}"/>
              </a:ext>
            </a:extLst>
          </p:cNvPr>
          <p:cNvSpPr txBox="1"/>
          <p:nvPr/>
        </p:nvSpPr>
        <p:spPr>
          <a:xfrm>
            <a:off x="304800" y="5399588"/>
            <a:ext cx="8534400" cy="1323439"/>
          </a:xfrm>
          <a:prstGeom prst="rect">
            <a:avLst/>
          </a:prstGeom>
          <a:noFill/>
        </p:spPr>
        <p:txBody>
          <a:bodyPr wrap="square" rtlCol="1">
            <a:spAutoFit/>
          </a:bodyPr>
          <a:lstStyle/>
          <a:p>
            <a:r>
              <a:rPr lang="en-US" sz="800" b="0" i="0" dirty="0">
                <a:solidFill>
                  <a:srgbClr val="222222"/>
                </a:solidFill>
                <a:effectLst/>
                <a:latin typeface="Arial" panose="020B0604020202020204" pitchFamily="34" charset="0"/>
              </a:rPr>
              <a:t>(</a:t>
            </a:r>
            <a:r>
              <a:rPr lang="en-US" sz="800" b="1" i="0" dirty="0">
                <a:solidFill>
                  <a:srgbClr val="222222"/>
                </a:solidFill>
                <a:effectLst/>
                <a:latin typeface="Arial" panose="020B0604020202020204" pitchFamily="34" charset="0"/>
              </a:rPr>
              <a:t>A</a:t>
            </a:r>
            <a:r>
              <a:rPr lang="en-US" sz="800" b="0" i="0" dirty="0">
                <a:solidFill>
                  <a:srgbClr val="222222"/>
                </a:solidFill>
                <a:effectLst/>
                <a:latin typeface="Arial" panose="020B0604020202020204" pitchFamily="34" charset="0"/>
              </a:rPr>
              <a:t>) Main types of autophagy include </a:t>
            </a:r>
            <a:r>
              <a:rPr lang="en-US" sz="800" b="0" i="0" dirty="0" err="1">
                <a:solidFill>
                  <a:srgbClr val="222222"/>
                </a:solidFill>
                <a:effectLst/>
                <a:latin typeface="Arial" panose="020B0604020202020204" pitchFamily="34" charset="0"/>
              </a:rPr>
              <a:t>macroautophagy</a:t>
            </a:r>
            <a:r>
              <a:rPr lang="en-US" sz="800" b="0" i="0" dirty="0">
                <a:solidFill>
                  <a:srgbClr val="222222"/>
                </a:solidFill>
                <a:effectLst/>
                <a:latin typeface="Arial" panose="020B0604020202020204" pitchFamily="34" charset="0"/>
              </a:rPr>
              <a:t>, </a:t>
            </a:r>
            <a:r>
              <a:rPr lang="en-US" sz="800" b="0" i="0" dirty="0" err="1">
                <a:solidFill>
                  <a:srgbClr val="222222"/>
                </a:solidFill>
                <a:effectLst/>
                <a:latin typeface="Arial" panose="020B0604020202020204" pitchFamily="34" charset="0"/>
              </a:rPr>
              <a:t>microautophagy</a:t>
            </a:r>
            <a:r>
              <a:rPr lang="en-US" sz="800" b="0" i="0" dirty="0">
                <a:solidFill>
                  <a:srgbClr val="222222"/>
                </a:solidFill>
                <a:effectLst/>
                <a:latin typeface="Arial" panose="020B0604020202020204" pitchFamily="34" charset="0"/>
              </a:rPr>
              <a:t>, and chaperone-mediated autophagy. </a:t>
            </a:r>
            <a:r>
              <a:rPr lang="en-US" sz="800" b="0" i="0" dirty="0" err="1">
                <a:solidFill>
                  <a:srgbClr val="222222"/>
                </a:solidFill>
                <a:effectLst/>
                <a:latin typeface="Arial" panose="020B0604020202020204" pitchFamily="34" charset="0"/>
              </a:rPr>
              <a:t>Macroautophagy</a:t>
            </a:r>
            <a:r>
              <a:rPr lang="en-US" sz="800" b="0" i="0" dirty="0">
                <a:solidFill>
                  <a:srgbClr val="222222"/>
                </a:solidFill>
                <a:effectLst/>
                <a:latin typeface="Arial" panose="020B0604020202020204" pitchFamily="34" charset="0"/>
              </a:rPr>
              <a:t> involves the formation of an autophagosome, a double membrane vesicle that engulfs and sequesters to deliver cargo to a lysosome for degradation. In </a:t>
            </a:r>
            <a:r>
              <a:rPr lang="en-US" sz="800" b="0" i="0" dirty="0" err="1">
                <a:solidFill>
                  <a:srgbClr val="222222"/>
                </a:solidFill>
                <a:effectLst/>
                <a:latin typeface="Arial" panose="020B0604020202020204" pitchFamily="34" charset="0"/>
              </a:rPr>
              <a:t>microautophagy</a:t>
            </a:r>
            <a:r>
              <a:rPr lang="en-US" sz="800" b="0" i="0" dirty="0">
                <a:solidFill>
                  <a:srgbClr val="222222"/>
                </a:solidFill>
                <a:effectLst/>
                <a:latin typeface="Arial" panose="020B0604020202020204" pitchFamily="34" charset="0"/>
              </a:rPr>
              <a:t>, lysosomal membrane is invaginated to uptake cargo. Chaperone-mediated autophagy (CMA) involves the transport of individual unfolded protein into a lysosome with the help of chaperone proteins and lysosomal receptors. Chaperone proteins, such as heat shock cognate protein 70 (HSC70) mediate CMA. Lysosomal-associated membrane protein-2A (LAMP-2A) binds to hsc70 protein and substrate to degrade the substrate. Arrows denote the direction of reaction. (</a:t>
            </a:r>
            <a:r>
              <a:rPr lang="en-US" sz="800" b="1" i="0" dirty="0">
                <a:solidFill>
                  <a:srgbClr val="222222"/>
                </a:solidFill>
                <a:effectLst/>
                <a:latin typeface="Arial" panose="020B0604020202020204" pitchFamily="34" charset="0"/>
              </a:rPr>
              <a:t>B</a:t>
            </a:r>
            <a:r>
              <a:rPr lang="en-US" sz="800" b="0" i="0" dirty="0">
                <a:solidFill>
                  <a:srgbClr val="222222"/>
                </a:solidFill>
                <a:effectLst/>
                <a:latin typeface="Arial" panose="020B0604020202020204" pitchFamily="34" charset="0"/>
              </a:rPr>
              <a:t>) Selective autophagy involves the formation of an autophagosome, which then fuses with lysosome to degrade intracellular contents. Selective autophagy is different from bulk autophagy in that selective autophagy focuses on particular substrates, such as damaged organelles (mitochondria, ER, peroxisome), protein aggregates (</a:t>
            </a:r>
            <a:r>
              <a:rPr lang="en-US" sz="800" b="0" i="0" dirty="0" err="1">
                <a:solidFill>
                  <a:srgbClr val="222222"/>
                </a:solidFill>
                <a:effectLst/>
                <a:latin typeface="Arial" panose="020B0604020202020204" pitchFamily="34" charset="0"/>
              </a:rPr>
              <a:t>aggrephagy</a:t>
            </a:r>
            <a:r>
              <a:rPr lang="en-US" sz="800" b="0" i="0" dirty="0">
                <a:solidFill>
                  <a:srgbClr val="222222"/>
                </a:solidFill>
                <a:effectLst/>
                <a:latin typeface="Arial" panose="020B0604020202020204" pitchFamily="34" charset="0"/>
              </a:rPr>
              <a:t>), or pathogens (</a:t>
            </a:r>
            <a:r>
              <a:rPr lang="en-US" sz="800" b="0" i="0" dirty="0" err="1">
                <a:solidFill>
                  <a:srgbClr val="222222"/>
                </a:solidFill>
                <a:effectLst/>
                <a:latin typeface="Arial" panose="020B0604020202020204" pitchFamily="34" charset="0"/>
              </a:rPr>
              <a:t>xenophagy</a:t>
            </a:r>
            <a:r>
              <a:rPr lang="en-US" sz="800" b="0" i="0" dirty="0">
                <a:solidFill>
                  <a:srgbClr val="222222"/>
                </a:solidFill>
                <a:effectLst/>
                <a:latin typeface="Arial" panose="020B0604020202020204" pitchFamily="34" charset="0"/>
              </a:rPr>
              <a:t>). Unlike bulk (non-selective) autophagy, selective autophagy utilizes selective autophagy receptors. Selective </a:t>
            </a:r>
            <a:r>
              <a:rPr lang="en-US" sz="800" b="0" i="0" dirty="0" err="1">
                <a:solidFill>
                  <a:srgbClr val="222222"/>
                </a:solidFill>
                <a:effectLst/>
                <a:latin typeface="Arial" panose="020B0604020202020204" pitchFamily="34" charset="0"/>
              </a:rPr>
              <a:t>autoaphgy</a:t>
            </a:r>
            <a:r>
              <a:rPr lang="en-US" sz="800" b="0" i="0" dirty="0">
                <a:solidFill>
                  <a:srgbClr val="222222"/>
                </a:solidFill>
                <a:effectLst/>
                <a:latin typeface="Arial" panose="020B0604020202020204" pitchFamily="34" charset="0"/>
              </a:rPr>
              <a:t> receptors bind to LC3-II via LC3-interatiing </a:t>
            </a:r>
            <a:r>
              <a:rPr lang="en-US" sz="800" b="0" i="0" dirty="0" err="1">
                <a:solidFill>
                  <a:srgbClr val="222222"/>
                </a:solidFill>
                <a:effectLst/>
                <a:latin typeface="Arial" panose="020B0604020202020204" pitchFamily="34" charset="0"/>
              </a:rPr>
              <a:t>regin</a:t>
            </a:r>
            <a:r>
              <a:rPr lang="en-US" sz="800" b="0" i="0" dirty="0">
                <a:solidFill>
                  <a:srgbClr val="222222"/>
                </a:solidFill>
                <a:effectLst/>
                <a:latin typeface="Arial" panose="020B0604020202020204" pitchFamily="34" charset="0"/>
              </a:rPr>
              <a:t> (LIR). LD denotes lipid droplet. Selective autophagy receptors are shown: FAM134B, Family With Sequence Similarity 134 Member B; NBR, Neighbor of BRCA1 gene 1; NUFIP1, Nuclear FMR (Fragile X Messenger Ribonucleoprotein 1) interacting protein 1; RTN3, Reticulon-3; SEC62, Translocation Protein SEC62; VPS4A, Vacuolar Protein Sorting 4 Homolog A. </a:t>
            </a:r>
            <a:r>
              <a:rPr lang="en-US" sz="800" b="0" i="0" dirty="0" err="1">
                <a:solidFill>
                  <a:srgbClr val="222222"/>
                </a:solidFill>
                <a:effectLst/>
                <a:latin typeface="Arial" panose="020B0604020202020204" pitchFamily="34" charset="0"/>
              </a:rPr>
              <a:t>Ub</a:t>
            </a:r>
            <a:r>
              <a:rPr lang="en-US" sz="800" b="0" i="0" dirty="0">
                <a:solidFill>
                  <a:srgbClr val="222222"/>
                </a:solidFill>
                <a:effectLst/>
                <a:latin typeface="Arial" panose="020B0604020202020204" pitchFamily="34" charset="0"/>
              </a:rPr>
              <a:t> denotes ubiquitinated proteins. https://doi.org/10.3390/ijms26199765</a:t>
            </a:r>
            <a:endParaRPr lang="fa-IR" sz="800" dirty="0"/>
          </a:p>
        </p:txBody>
      </p:sp>
    </p:spTree>
    <p:extLst>
      <p:ext uri="{BB962C8B-B14F-4D97-AF65-F5344CB8AC3E}">
        <p14:creationId xmlns:p14="http://schemas.microsoft.com/office/powerpoint/2010/main" val="38856194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94FFCA-3976-4B8D-9F53-6B27C43E2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57" y="833415"/>
            <a:ext cx="7857286" cy="5191170"/>
          </a:xfrm>
          <a:prstGeom prst="rect">
            <a:avLst/>
          </a:prstGeom>
        </p:spPr>
      </p:pic>
    </p:spTree>
    <p:extLst>
      <p:ext uri="{BB962C8B-B14F-4D97-AF65-F5344CB8AC3E}">
        <p14:creationId xmlns:p14="http://schemas.microsoft.com/office/powerpoint/2010/main" val="9262113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777911-D71D-492F-AAB5-ADC4EC4270A6}"/>
              </a:ext>
            </a:extLst>
          </p:cNvPr>
          <p:cNvPicPr>
            <a:picLocks noChangeAspect="1"/>
          </p:cNvPicPr>
          <p:nvPr/>
        </p:nvPicPr>
        <p:blipFill rotWithShape="1">
          <a:blip r:embed="rId2">
            <a:extLst>
              <a:ext uri="{28A0092B-C50C-407E-A947-70E740481C1C}">
                <a14:useLocalDpi xmlns:a14="http://schemas.microsoft.com/office/drawing/2010/main" val="0"/>
              </a:ext>
            </a:extLst>
          </a:blip>
          <a:srcRect l="17246" r="23624"/>
          <a:stretch/>
        </p:blipFill>
        <p:spPr>
          <a:xfrm>
            <a:off x="429494" y="92765"/>
            <a:ext cx="8285011" cy="6466807"/>
          </a:xfrm>
          <a:prstGeom prst="rect">
            <a:avLst/>
          </a:prstGeom>
        </p:spPr>
      </p:pic>
    </p:spTree>
    <p:extLst>
      <p:ext uri="{BB962C8B-B14F-4D97-AF65-F5344CB8AC3E}">
        <p14:creationId xmlns:p14="http://schemas.microsoft.com/office/powerpoint/2010/main" val="2690350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4CEF3D-D415-4B6B-AF63-8EE91BF7B337}"/>
              </a:ext>
            </a:extLst>
          </p:cNvPr>
          <p:cNvPicPr>
            <a:picLocks noChangeAspect="1"/>
          </p:cNvPicPr>
          <p:nvPr/>
        </p:nvPicPr>
        <p:blipFill rotWithShape="1">
          <a:blip r:embed="rId2">
            <a:extLst>
              <a:ext uri="{28A0092B-C50C-407E-A947-70E740481C1C}">
                <a14:useLocalDpi xmlns:a14="http://schemas.microsoft.com/office/drawing/2010/main" val="0"/>
              </a:ext>
            </a:extLst>
          </a:blip>
          <a:srcRect l="15073" r="22898"/>
          <a:stretch/>
        </p:blipFill>
        <p:spPr>
          <a:xfrm>
            <a:off x="119269" y="215475"/>
            <a:ext cx="8637707" cy="6427050"/>
          </a:xfrm>
          <a:prstGeom prst="rect">
            <a:avLst/>
          </a:prstGeom>
        </p:spPr>
      </p:pic>
    </p:spTree>
    <p:extLst>
      <p:ext uri="{BB962C8B-B14F-4D97-AF65-F5344CB8AC3E}">
        <p14:creationId xmlns:p14="http://schemas.microsoft.com/office/powerpoint/2010/main" val="1658846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CECA6B-3A57-4BE5-BF18-A478F73278F3}"/>
              </a:ext>
            </a:extLst>
          </p:cNvPr>
          <p:cNvPicPr>
            <a:picLocks noChangeAspect="1"/>
          </p:cNvPicPr>
          <p:nvPr/>
        </p:nvPicPr>
        <p:blipFill rotWithShape="1">
          <a:blip r:embed="rId2">
            <a:extLst>
              <a:ext uri="{28A0092B-C50C-407E-A947-70E740481C1C}">
                <a14:useLocalDpi xmlns:a14="http://schemas.microsoft.com/office/drawing/2010/main" val="0"/>
              </a:ext>
            </a:extLst>
          </a:blip>
          <a:srcRect l="16956" r="23623"/>
          <a:stretch/>
        </p:blipFill>
        <p:spPr>
          <a:xfrm>
            <a:off x="337930" y="140248"/>
            <a:ext cx="8468139" cy="6577503"/>
          </a:xfrm>
          <a:prstGeom prst="rect">
            <a:avLst/>
          </a:prstGeom>
        </p:spPr>
      </p:pic>
    </p:spTree>
    <p:extLst>
      <p:ext uri="{BB962C8B-B14F-4D97-AF65-F5344CB8AC3E}">
        <p14:creationId xmlns:p14="http://schemas.microsoft.com/office/powerpoint/2010/main" val="290856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DEE6C5-71B8-4507-AD6A-5F2433302291}"/>
              </a:ext>
            </a:extLst>
          </p:cNvPr>
          <p:cNvPicPr>
            <a:picLocks noChangeAspect="1"/>
          </p:cNvPicPr>
          <p:nvPr/>
        </p:nvPicPr>
        <p:blipFill rotWithShape="1">
          <a:blip r:embed="rId2">
            <a:extLst>
              <a:ext uri="{28A0092B-C50C-407E-A947-70E740481C1C}">
                <a14:useLocalDpi xmlns:a14="http://schemas.microsoft.com/office/drawing/2010/main" val="0"/>
              </a:ext>
            </a:extLst>
          </a:blip>
          <a:srcRect l="16667" r="23913"/>
          <a:stretch/>
        </p:blipFill>
        <p:spPr>
          <a:xfrm>
            <a:off x="332413" y="135962"/>
            <a:ext cx="8479174" cy="6586076"/>
          </a:xfrm>
          <a:prstGeom prst="rect">
            <a:avLst/>
          </a:prstGeom>
        </p:spPr>
      </p:pic>
    </p:spTree>
    <p:extLst>
      <p:ext uri="{BB962C8B-B14F-4D97-AF65-F5344CB8AC3E}">
        <p14:creationId xmlns:p14="http://schemas.microsoft.com/office/powerpoint/2010/main" val="594708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532A0-D331-4C88-AE95-8788F511F77F}"/>
              </a:ext>
            </a:extLst>
          </p:cNvPr>
          <p:cNvPicPr>
            <a:picLocks noChangeAspect="1"/>
          </p:cNvPicPr>
          <p:nvPr/>
        </p:nvPicPr>
        <p:blipFill rotWithShape="1">
          <a:blip r:embed="rId2">
            <a:extLst>
              <a:ext uri="{28A0092B-C50C-407E-A947-70E740481C1C}">
                <a14:useLocalDpi xmlns:a14="http://schemas.microsoft.com/office/drawing/2010/main" val="0"/>
              </a:ext>
            </a:extLst>
          </a:blip>
          <a:srcRect b="63092"/>
          <a:stretch/>
        </p:blipFill>
        <p:spPr>
          <a:xfrm>
            <a:off x="543170" y="439310"/>
            <a:ext cx="7514151" cy="5979379"/>
          </a:xfrm>
          <a:prstGeom prst="rect">
            <a:avLst/>
          </a:prstGeom>
        </p:spPr>
      </p:pic>
    </p:spTree>
    <p:extLst>
      <p:ext uri="{BB962C8B-B14F-4D97-AF65-F5344CB8AC3E}">
        <p14:creationId xmlns:p14="http://schemas.microsoft.com/office/powerpoint/2010/main" val="2899801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80D979-176C-4AB5-98CE-63658053C011}"/>
              </a:ext>
            </a:extLst>
          </p:cNvPr>
          <p:cNvPicPr>
            <a:picLocks noChangeAspect="1"/>
          </p:cNvPicPr>
          <p:nvPr/>
        </p:nvPicPr>
        <p:blipFill rotWithShape="1">
          <a:blip r:embed="rId2">
            <a:extLst>
              <a:ext uri="{28A0092B-C50C-407E-A947-70E740481C1C}">
                <a14:useLocalDpi xmlns:a14="http://schemas.microsoft.com/office/drawing/2010/main" val="0"/>
              </a:ext>
            </a:extLst>
          </a:blip>
          <a:srcRect t="36908" b="35653"/>
          <a:stretch/>
        </p:blipFill>
        <p:spPr>
          <a:xfrm>
            <a:off x="284838" y="678836"/>
            <a:ext cx="8574324" cy="5072609"/>
          </a:xfrm>
          <a:prstGeom prst="rect">
            <a:avLst/>
          </a:prstGeom>
        </p:spPr>
      </p:pic>
    </p:spTree>
    <p:extLst>
      <p:ext uri="{BB962C8B-B14F-4D97-AF65-F5344CB8AC3E}">
        <p14:creationId xmlns:p14="http://schemas.microsoft.com/office/powerpoint/2010/main" val="1791892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80D979-176C-4AB5-98CE-63658053C011}"/>
              </a:ext>
            </a:extLst>
          </p:cNvPr>
          <p:cNvPicPr>
            <a:picLocks noChangeAspect="1"/>
          </p:cNvPicPr>
          <p:nvPr/>
        </p:nvPicPr>
        <p:blipFill rotWithShape="1">
          <a:blip r:embed="rId2">
            <a:extLst>
              <a:ext uri="{28A0092B-C50C-407E-A947-70E740481C1C}">
                <a14:useLocalDpi xmlns:a14="http://schemas.microsoft.com/office/drawing/2010/main" val="0"/>
              </a:ext>
            </a:extLst>
          </a:blip>
          <a:srcRect t="65121"/>
          <a:stretch/>
        </p:blipFill>
        <p:spPr>
          <a:xfrm>
            <a:off x="642646" y="331304"/>
            <a:ext cx="7858708" cy="5909777"/>
          </a:xfrm>
          <a:prstGeom prst="rect">
            <a:avLst/>
          </a:prstGeom>
        </p:spPr>
      </p:pic>
    </p:spTree>
    <p:extLst>
      <p:ext uri="{BB962C8B-B14F-4D97-AF65-F5344CB8AC3E}">
        <p14:creationId xmlns:p14="http://schemas.microsoft.com/office/powerpoint/2010/main" val="1124327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5">
            <a:extLst>
              <a:ext uri="{FF2B5EF4-FFF2-40B4-BE49-F238E27FC236}">
                <a16:creationId xmlns:a16="http://schemas.microsoft.com/office/drawing/2014/main" id="{DD1F13B6-077F-4EA5-80E7-C8EBA77BF0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3838"/>
            <a:ext cx="9144000" cy="387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857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11CB1E-B45A-479F-BAB5-59E9E4666F99}"/>
              </a:ext>
            </a:extLst>
          </p:cNvPr>
          <p:cNvSpPr/>
          <p:nvPr/>
        </p:nvSpPr>
        <p:spPr>
          <a:xfrm>
            <a:off x="645283" y="2583022"/>
            <a:ext cx="7853433" cy="1323439"/>
          </a:xfrm>
          <a:prstGeom prst="rect">
            <a:avLst/>
          </a:prstGeom>
          <a:noFill/>
        </p:spPr>
        <p:txBody>
          <a:bodyPr wrap="none" lIns="91440" tIns="45720" rIns="91440" bIns="45720">
            <a:spAutoFit/>
            <a:scene3d>
              <a:camera prst="orthographicFront"/>
              <a:lightRig rig="threePt" dir="t"/>
            </a:scene3d>
            <a:sp3d extrusionH="57150">
              <a:bevelT w="69850" h="38100" prst="cross"/>
            </a:sp3d>
          </a:bodyPr>
          <a:lstStyle/>
          <a:p>
            <a:pPr algn="ctr"/>
            <a:r>
              <a:rPr lang="fa-IR"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B Mitra" panose="00000400000000000000" pitchFamily="2" charset="-78"/>
              </a:rPr>
              <a:t>سپاس از همراهی شما</a:t>
            </a:r>
            <a:endParaRPr lang="en-US" sz="8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cs typeface="B Mitra" panose="00000400000000000000" pitchFamily="2" charset="-78"/>
            </a:endParaRPr>
          </a:p>
        </p:txBody>
      </p:sp>
    </p:spTree>
    <p:extLst>
      <p:ext uri="{BB962C8B-B14F-4D97-AF65-F5344CB8AC3E}">
        <p14:creationId xmlns:p14="http://schemas.microsoft.com/office/powerpoint/2010/main" val="1167183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4E031B-754E-4015-BEA6-1F4BC92FC5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 y="0"/>
            <a:ext cx="9141121" cy="6858000"/>
          </a:xfrm>
          <a:prstGeom prst="rect">
            <a:avLst/>
          </a:prstGeom>
        </p:spPr>
      </p:pic>
    </p:spTree>
    <p:extLst>
      <p:ext uri="{BB962C8B-B14F-4D97-AF65-F5344CB8AC3E}">
        <p14:creationId xmlns:p14="http://schemas.microsoft.com/office/powerpoint/2010/main" val="2591039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A832B7-43CC-47BD-8173-E395FEAB7923}"/>
              </a:ext>
            </a:extLst>
          </p:cNvPr>
          <p:cNvSpPr txBox="1"/>
          <p:nvPr/>
        </p:nvSpPr>
        <p:spPr>
          <a:xfrm>
            <a:off x="993914" y="582067"/>
            <a:ext cx="7659756" cy="5262979"/>
          </a:xfrm>
          <a:prstGeom prst="rect">
            <a:avLst/>
          </a:prstGeom>
          <a:solidFill>
            <a:schemeClr val="tx1"/>
          </a:solidFill>
        </p:spPr>
        <p:txBody>
          <a:bodyPr wrap="square" rtlCol="1">
            <a:spAutoFit/>
          </a:bodyPr>
          <a:lstStyle/>
          <a:p>
            <a:r>
              <a:rPr lang="en-US" sz="2800" dirty="0">
                <a:solidFill>
                  <a:srgbClr val="FFFF00"/>
                </a:solidFill>
              </a:rPr>
              <a:t>library(</a:t>
            </a:r>
            <a:r>
              <a:rPr lang="en-US" sz="2800" dirty="0" err="1">
                <a:solidFill>
                  <a:srgbClr val="FFFF00"/>
                </a:solidFill>
              </a:rPr>
              <a:t>GEOquery</a:t>
            </a:r>
            <a:r>
              <a:rPr lang="en-US" sz="2800" dirty="0">
                <a:solidFill>
                  <a:srgbClr val="FFFF00"/>
                </a:solidFill>
              </a:rPr>
              <a:t>)</a:t>
            </a:r>
          </a:p>
          <a:p>
            <a:r>
              <a:rPr lang="en-US" sz="2800" dirty="0" err="1">
                <a:solidFill>
                  <a:srgbClr val="FFFF00"/>
                </a:solidFill>
              </a:rPr>
              <a:t>gse</a:t>
            </a:r>
            <a:r>
              <a:rPr lang="en-US" sz="2800" dirty="0">
                <a:solidFill>
                  <a:srgbClr val="FFFF00"/>
                </a:solidFill>
              </a:rPr>
              <a:t> &lt;- </a:t>
            </a:r>
            <a:r>
              <a:rPr lang="en-US" sz="2800" dirty="0" err="1">
                <a:solidFill>
                  <a:srgbClr val="FFFF00"/>
                </a:solidFill>
              </a:rPr>
              <a:t>getGEO</a:t>
            </a:r>
            <a:r>
              <a:rPr lang="en-US" sz="2800" dirty="0">
                <a:solidFill>
                  <a:srgbClr val="FFFF00"/>
                </a:solidFill>
              </a:rPr>
              <a:t>("GSE50223", </a:t>
            </a:r>
            <a:r>
              <a:rPr lang="en-US" sz="2800" dirty="0" err="1">
                <a:solidFill>
                  <a:srgbClr val="FFFF00"/>
                </a:solidFill>
              </a:rPr>
              <a:t>GSEMatrix</a:t>
            </a:r>
            <a:r>
              <a:rPr lang="en-US" sz="2800" dirty="0">
                <a:solidFill>
                  <a:srgbClr val="FFFF00"/>
                </a:solidFill>
              </a:rPr>
              <a:t> = TRUE)</a:t>
            </a:r>
            <a:endParaRPr lang="fa-IR" sz="2800" dirty="0">
              <a:solidFill>
                <a:srgbClr val="FFFF00"/>
              </a:solidFill>
            </a:endParaRPr>
          </a:p>
          <a:p>
            <a:r>
              <a:rPr lang="en-US" sz="2800" dirty="0">
                <a:solidFill>
                  <a:schemeClr val="accent5">
                    <a:lumMod val="60000"/>
                    <a:lumOff val="40000"/>
                  </a:schemeClr>
                </a:solidFill>
              </a:rPr>
              <a:t>Found 0 file(s)</a:t>
            </a:r>
          </a:p>
          <a:p>
            <a:r>
              <a:rPr lang="en-US" sz="2800" dirty="0">
                <a:solidFill>
                  <a:schemeClr val="accent5">
                    <a:lumMod val="60000"/>
                    <a:lumOff val="40000"/>
                  </a:schemeClr>
                </a:solidFill>
              </a:rPr>
              <a:t>NA</a:t>
            </a:r>
          </a:p>
          <a:p>
            <a:r>
              <a:rPr lang="en-US" sz="2800" dirty="0">
                <a:solidFill>
                  <a:schemeClr val="accent5">
                    <a:lumMod val="60000"/>
                    <a:lumOff val="40000"/>
                  </a:schemeClr>
                </a:solidFill>
              </a:rPr>
              <a:t>HTTP 404 Not </a:t>
            </a:r>
            <a:r>
              <a:rPr lang="en-US" sz="2800" dirty="0" err="1">
                <a:solidFill>
                  <a:schemeClr val="accent5">
                    <a:lumMod val="60000"/>
                    <a:lumOff val="40000"/>
                  </a:schemeClr>
                </a:solidFill>
              </a:rPr>
              <a:t>Found.File</a:t>
            </a:r>
            <a:r>
              <a:rPr lang="en-US" sz="2800" dirty="0">
                <a:solidFill>
                  <a:schemeClr val="accent5">
                    <a:lumMod val="60000"/>
                    <a:lumOff val="40000"/>
                  </a:schemeClr>
                </a:solidFill>
              </a:rPr>
              <a:t> stored at:</a:t>
            </a:r>
          </a:p>
          <a:p>
            <a:r>
              <a:rPr lang="en-US" sz="2800" dirty="0">
                <a:solidFill>
                  <a:schemeClr val="accent5">
                    <a:lumMod val="60000"/>
                    <a:lumOff val="40000"/>
                  </a:schemeClr>
                </a:solidFill>
              </a:rPr>
              <a:t>C:\Users\PARSPO~1\AppData\Local\Temp\RtmpagpiCT/NA</a:t>
            </a:r>
          </a:p>
          <a:p>
            <a:r>
              <a:rPr lang="en-US" sz="2800" dirty="0">
                <a:solidFill>
                  <a:schemeClr val="accent5">
                    <a:lumMod val="60000"/>
                    <a:lumOff val="40000"/>
                  </a:schemeClr>
                </a:solidFill>
              </a:rPr>
              <a:t>Error in </a:t>
            </a:r>
            <a:r>
              <a:rPr lang="en-US" sz="2800" dirty="0" err="1">
                <a:solidFill>
                  <a:schemeClr val="accent5">
                    <a:lumMod val="60000"/>
                    <a:lumOff val="40000"/>
                  </a:schemeClr>
                </a:solidFill>
              </a:rPr>
              <a:t>downloadFile</a:t>
            </a:r>
            <a:r>
              <a:rPr lang="en-US" sz="2800" dirty="0">
                <a:solidFill>
                  <a:schemeClr val="accent5">
                    <a:lumMod val="60000"/>
                    <a:lumOff val="40000"/>
                  </a:schemeClr>
                </a:solidFill>
              </a:rPr>
              <a:t>(</a:t>
            </a:r>
            <a:r>
              <a:rPr lang="en-US" sz="2800" dirty="0" err="1">
                <a:solidFill>
                  <a:schemeClr val="accent5">
                    <a:lumMod val="60000"/>
                    <a:lumOff val="40000"/>
                  </a:schemeClr>
                </a:solidFill>
              </a:rPr>
              <a:t>url</a:t>
            </a:r>
            <a:r>
              <a:rPr lang="en-US" sz="2800" dirty="0">
                <a:solidFill>
                  <a:schemeClr val="accent5">
                    <a:lumMod val="60000"/>
                    <a:lumOff val="40000"/>
                  </a:schemeClr>
                </a:solidFill>
              </a:rPr>
              <a:t>, </a:t>
            </a:r>
            <a:r>
              <a:rPr lang="en-US" sz="2800" dirty="0" err="1">
                <a:solidFill>
                  <a:schemeClr val="accent5">
                    <a:lumMod val="60000"/>
                    <a:lumOff val="40000"/>
                  </a:schemeClr>
                </a:solidFill>
              </a:rPr>
              <a:t>destfile</a:t>
            </a:r>
            <a:r>
              <a:rPr lang="en-US" sz="2800" dirty="0">
                <a:solidFill>
                  <a:schemeClr val="accent5">
                    <a:lumMod val="60000"/>
                    <a:lumOff val="40000"/>
                  </a:schemeClr>
                </a:solidFill>
              </a:rPr>
              <a:t> = </a:t>
            </a:r>
            <a:r>
              <a:rPr lang="en-US" sz="2800" dirty="0" err="1">
                <a:solidFill>
                  <a:schemeClr val="accent5">
                    <a:lumMod val="60000"/>
                    <a:lumOff val="40000"/>
                  </a:schemeClr>
                </a:solidFill>
              </a:rPr>
              <a:t>destfile</a:t>
            </a:r>
            <a:r>
              <a:rPr lang="en-US" sz="2800" dirty="0">
                <a:solidFill>
                  <a:schemeClr val="accent5">
                    <a:lumMod val="60000"/>
                    <a:lumOff val="40000"/>
                  </a:schemeClr>
                </a:solidFill>
              </a:rPr>
              <a:t>, mode = "</a:t>
            </a:r>
            <a:r>
              <a:rPr lang="en-US" sz="2800" dirty="0" err="1">
                <a:solidFill>
                  <a:schemeClr val="accent5">
                    <a:lumMod val="60000"/>
                    <a:lumOff val="40000"/>
                  </a:schemeClr>
                </a:solidFill>
              </a:rPr>
              <a:t>wb</a:t>
            </a:r>
            <a:r>
              <a:rPr lang="en-US" sz="2800" dirty="0">
                <a:solidFill>
                  <a:schemeClr val="accent5">
                    <a:lumMod val="60000"/>
                    <a:lumOff val="40000"/>
                  </a:schemeClr>
                </a:solidFill>
              </a:rPr>
              <a:t>") : </a:t>
            </a:r>
          </a:p>
          <a:p>
            <a:r>
              <a:rPr lang="en-US" sz="2800" dirty="0">
                <a:solidFill>
                  <a:schemeClr val="accent5">
                    <a:lumMod val="60000"/>
                    <a:lumOff val="40000"/>
                  </a:schemeClr>
                </a:solidFill>
              </a:rPr>
              <a:t>  Failed to download C:\Users\PARSPO~1\AppData\Local\Temp\RtmpagpiCT/NA!</a:t>
            </a:r>
            <a:endParaRPr lang="fa-IR" sz="2800" dirty="0">
              <a:solidFill>
                <a:schemeClr val="accent5">
                  <a:lumMod val="60000"/>
                  <a:lumOff val="40000"/>
                </a:schemeClr>
              </a:solidFill>
            </a:endParaRPr>
          </a:p>
        </p:txBody>
      </p:sp>
    </p:spTree>
    <p:extLst>
      <p:ext uri="{BB962C8B-B14F-4D97-AF65-F5344CB8AC3E}">
        <p14:creationId xmlns:p14="http://schemas.microsoft.com/office/powerpoint/2010/main" val="1192644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A832B7-43CC-47BD-8173-E395FEAB7923}"/>
              </a:ext>
            </a:extLst>
          </p:cNvPr>
          <p:cNvSpPr txBox="1"/>
          <p:nvPr/>
        </p:nvSpPr>
        <p:spPr>
          <a:xfrm>
            <a:off x="655984" y="1040657"/>
            <a:ext cx="8236226" cy="2862322"/>
          </a:xfrm>
          <a:prstGeom prst="rect">
            <a:avLst/>
          </a:prstGeom>
          <a:solidFill>
            <a:schemeClr val="tx1"/>
          </a:solidFill>
        </p:spPr>
        <p:txBody>
          <a:bodyPr wrap="square" rtlCol="1">
            <a:spAutoFit/>
          </a:bodyPr>
          <a:lstStyle/>
          <a:p>
            <a:r>
              <a:rPr lang="en-US" sz="2000" dirty="0">
                <a:solidFill>
                  <a:srgbClr val="FFFF00"/>
                </a:solidFill>
              </a:rPr>
              <a:t>library(</a:t>
            </a:r>
            <a:r>
              <a:rPr lang="en-US" sz="2000" dirty="0" err="1">
                <a:solidFill>
                  <a:srgbClr val="FFFF00"/>
                </a:solidFill>
              </a:rPr>
              <a:t>limma</a:t>
            </a:r>
            <a:r>
              <a:rPr lang="en-US" sz="2000" dirty="0">
                <a:solidFill>
                  <a:srgbClr val="FFFF00"/>
                </a:solidFill>
              </a:rPr>
              <a:t>)</a:t>
            </a:r>
          </a:p>
          <a:p>
            <a:r>
              <a:rPr lang="en-US" sz="2000" dirty="0">
                <a:solidFill>
                  <a:srgbClr val="FFFF00"/>
                </a:solidFill>
              </a:rPr>
              <a:t>library(</a:t>
            </a:r>
            <a:r>
              <a:rPr lang="en-US" sz="2000" dirty="0" err="1">
                <a:solidFill>
                  <a:srgbClr val="FFFF00"/>
                </a:solidFill>
              </a:rPr>
              <a:t>edgeR</a:t>
            </a:r>
            <a:r>
              <a:rPr lang="en-US" sz="2000" dirty="0">
                <a:solidFill>
                  <a:srgbClr val="FFFF00"/>
                </a:solidFill>
              </a:rPr>
              <a:t>)</a:t>
            </a:r>
          </a:p>
          <a:p>
            <a:r>
              <a:rPr lang="en-US" sz="2000" dirty="0" err="1">
                <a:solidFill>
                  <a:srgbClr val="FFFF00"/>
                </a:solidFill>
              </a:rPr>
              <a:t>exprs_raw</a:t>
            </a:r>
            <a:r>
              <a:rPr lang="en-US" sz="2000" dirty="0">
                <a:solidFill>
                  <a:srgbClr val="FFFF00"/>
                </a:solidFill>
              </a:rPr>
              <a:t> &lt;- </a:t>
            </a:r>
            <a:r>
              <a:rPr lang="en-US" sz="2000" dirty="0" err="1">
                <a:solidFill>
                  <a:srgbClr val="FFFF00"/>
                </a:solidFill>
              </a:rPr>
              <a:t>read.table</a:t>
            </a:r>
            <a:r>
              <a:rPr lang="en-US" sz="2000" dirty="0">
                <a:solidFill>
                  <a:srgbClr val="FFFF00"/>
                </a:solidFill>
              </a:rPr>
              <a:t>("D:/GSE50223_non-normalized_data.txt.gz",</a:t>
            </a:r>
          </a:p>
          <a:p>
            <a:r>
              <a:rPr lang="en-US" sz="2000" dirty="0">
                <a:solidFill>
                  <a:srgbClr val="FFFF00"/>
                </a:solidFill>
              </a:rPr>
              <a:t>                    header = TRUE, </a:t>
            </a:r>
            <a:r>
              <a:rPr lang="en-US" sz="2000" dirty="0" err="1">
                <a:solidFill>
                  <a:srgbClr val="FFFF00"/>
                </a:solidFill>
              </a:rPr>
              <a:t>sep</a:t>
            </a:r>
            <a:r>
              <a:rPr lang="en-US" sz="2000" dirty="0">
                <a:solidFill>
                  <a:srgbClr val="FFFF00"/>
                </a:solidFill>
              </a:rPr>
              <a:t> = "\t", quote = "", </a:t>
            </a:r>
            <a:r>
              <a:rPr lang="en-US" sz="2000" dirty="0" err="1">
                <a:solidFill>
                  <a:srgbClr val="FFFF00"/>
                </a:solidFill>
              </a:rPr>
              <a:t>comment.char</a:t>
            </a:r>
            <a:r>
              <a:rPr lang="en-US" sz="2000" dirty="0">
                <a:solidFill>
                  <a:srgbClr val="FFFF00"/>
                </a:solidFill>
              </a:rPr>
              <a:t> = "")</a:t>
            </a:r>
          </a:p>
          <a:p>
            <a:r>
              <a:rPr lang="en-US" sz="2000" dirty="0" err="1">
                <a:solidFill>
                  <a:srgbClr val="FFFF00"/>
                </a:solidFill>
              </a:rPr>
              <a:t>exprs_norm</a:t>
            </a:r>
            <a:r>
              <a:rPr lang="en-US" sz="2000" dirty="0">
                <a:solidFill>
                  <a:srgbClr val="FFFF00"/>
                </a:solidFill>
              </a:rPr>
              <a:t> &lt;- </a:t>
            </a:r>
            <a:r>
              <a:rPr lang="en-US" sz="2000" dirty="0" err="1">
                <a:solidFill>
                  <a:srgbClr val="FFFF00"/>
                </a:solidFill>
              </a:rPr>
              <a:t>normalizeBetweenArrays</a:t>
            </a:r>
            <a:r>
              <a:rPr lang="en-US" sz="2000" dirty="0">
                <a:solidFill>
                  <a:srgbClr val="FFFF00"/>
                </a:solidFill>
              </a:rPr>
              <a:t>(</a:t>
            </a:r>
            <a:r>
              <a:rPr lang="en-US" sz="2000" dirty="0" err="1">
                <a:solidFill>
                  <a:srgbClr val="FFFF00"/>
                </a:solidFill>
              </a:rPr>
              <a:t>exprs_raw</a:t>
            </a:r>
            <a:r>
              <a:rPr lang="en-US" sz="2000" dirty="0">
                <a:solidFill>
                  <a:srgbClr val="FFFF00"/>
                </a:solidFill>
              </a:rPr>
              <a:t>, method = "quantile")</a:t>
            </a:r>
          </a:p>
          <a:p>
            <a:r>
              <a:rPr lang="en-US" sz="2000" dirty="0" err="1">
                <a:solidFill>
                  <a:srgbClr val="FFFF00"/>
                </a:solidFill>
              </a:rPr>
              <a:t>signal_cols</a:t>
            </a:r>
            <a:r>
              <a:rPr lang="en-US" sz="2000" dirty="0">
                <a:solidFill>
                  <a:srgbClr val="FFFF00"/>
                </a:solidFill>
              </a:rPr>
              <a:t> &lt;- grep("</a:t>
            </a:r>
            <a:r>
              <a:rPr lang="en-US" sz="2000" dirty="0" err="1">
                <a:solidFill>
                  <a:srgbClr val="FFFF00"/>
                </a:solidFill>
              </a:rPr>
              <a:t>AVG_Signal</a:t>
            </a:r>
            <a:r>
              <a:rPr lang="en-US" sz="2000" dirty="0">
                <a:solidFill>
                  <a:srgbClr val="FFFF00"/>
                </a:solidFill>
              </a:rPr>
              <a:t>", </a:t>
            </a:r>
            <a:r>
              <a:rPr lang="en-US" sz="2000" dirty="0" err="1">
                <a:solidFill>
                  <a:srgbClr val="FFFF00"/>
                </a:solidFill>
              </a:rPr>
              <a:t>colnames</a:t>
            </a:r>
            <a:r>
              <a:rPr lang="en-US" sz="2000" dirty="0">
                <a:solidFill>
                  <a:srgbClr val="FFFF00"/>
                </a:solidFill>
              </a:rPr>
              <a:t>(</a:t>
            </a:r>
            <a:r>
              <a:rPr lang="en-US" sz="2000" dirty="0" err="1">
                <a:solidFill>
                  <a:srgbClr val="FFFF00"/>
                </a:solidFill>
              </a:rPr>
              <a:t>exprs_raw</a:t>
            </a:r>
            <a:r>
              <a:rPr lang="en-US" sz="2000" dirty="0">
                <a:solidFill>
                  <a:srgbClr val="FFFF00"/>
                </a:solidFill>
              </a:rPr>
              <a:t>))</a:t>
            </a:r>
          </a:p>
          <a:p>
            <a:r>
              <a:rPr lang="en-US" sz="2000" dirty="0" err="1">
                <a:solidFill>
                  <a:srgbClr val="FFFF00"/>
                </a:solidFill>
              </a:rPr>
              <a:t>exprs_matrix</a:t>
            </a:r>
            <a:r>
              <a:rPr lang="en-US" sz="2000" dirty="0">
                <a:solidFill>
                  <a:srgbClr val="FFFF00"/>
                </a:solidFill>
              </a:rPr>
              <a:t> &lt;- </a:t>
            </a:r>
            <a:r>
              <a:rPr lang="en-US" sz="2000" dirty="0" err="1">
                <a:solidFill>
                  <a:srgbClr val="FFFF00"/>
                </a:solidFill>
              </a:rPr>
              <a:t>as.matrix</a:t>
            </a:r>
            <a:r>
              <a:rPr lang="en-US" sz="2000" dirty="0">
                <a:solidFill>
                  <a:srgbClr val="FFFF00"/>
                </a:solidFill>
              </a:rPr>
              <a:t>(</a:t>
            </a:r>
            <a:r>
              <a:rPr lang="en-US" sz="2000" dirty="0" err="1">
                <a:solidFill>
                  <a:srgbClr val="FFFF00"/>
                </a:solidFill>
              </a:rPr>
              <a:t>exprs_raw</a:t>
            </a:r>
            <a:r>
              <a:rPr lang="en-US" sz="2000" dirty="0">
                <a:solidFill>
                  <a:srgbClr val="FFFF00"/>
                </a:solidFill>
              </a:rPr>
              <a:t>[, </a:t>
            </a:r>
            <a:r>
              <a:rPr lang="en-US" sz="2000" dirty="0" err="1">
                <a:solidFill>
                  <a:srgbClr val="FFFF00"/>
                </a:solidFill>
              </a:rPr>
              <a:t>signal_cols</a:t>
            </a:r>
            <a:r>
              <a:rPr lang="en-US" sz="2000" dirty="0">
                <a:solidFill>
                  <a:srgbClr val="FFFF00"/>
                </a:solidFill>
              </a:rPr>
              <a:t>])</a:t>
            </a:r>
          </a:p>
          <a:p>
            <a:r>
              <a:rPr lang="en-US" sz="2000" dirty="0" err="1">
                <a:solidFill>
                  <a:srgbClr val="FFFF00"/>
                </a:solidFill>
              </a:rPr>
              <a:t>rownames</a:t>
            </a:r>
            <a:r>
              <a:rPr lang="en-US" sz="2000" dirty="0">
                <a:solidFill>
                  <a:srgbClr val="FFFF00"/>
                </a:solidFill>
              </a:rPr>
              <a:t>(</a:t>
            </a:r>
            <a:r>
              <a:rPr lang="en-US" sz="2000" dirty="0" err="1">
                <a:solidFill>
                  <a:srgbClr val="FFFF00"/>
                </a:solidFill>
              </a:rPr>
              <a:t>exprs_matrix</a:t>
            </a:r>
            <a:r>
              <a:rPr lang="en-US" sz="2000" dirty="0">
                <a:solidFill>
                  <a:srgbClr val="FFFF00"/>
                </a:solidFill>
              </a:rPr>
              <a:t>) &lt;- </a:t>
            </a:r>
            <a:r>
              <a:rPr lang="en-US" sz="2000" dirty="0" err="1">
                <a:solidFill>
                  <a:srgbClr val="FFFF00"/>
                </a:solidFill>
              </a:rPr>
              <a:t>exprs_raw$ID_REF</a:t>
            </a:r>
            <a:endParaRPr lang="en-US" sz="2000" dirty="0">
              <a:solidFill>
                <a:srgbClr val="FFFF00"/>
              </a:solidFill>
            </a:endParaRPr>
          </a:p>
          <a:p>
            <a:r>
              <a:rPr lang="en-US" sz="2000" dirty="0" err="1">
                <a:solidFill>
                  <a:srgbClr val="FFFF00"/>
                </a:solidFill>
              </a:rPr>
              <a:t>exprs_norm</a:t>
            </a:r>
            <a:r>
              <a:rPr lang="en-US" sz="2000" dirty="0">
                <a:solidFill>
                  <a:srgbClr val="FFFF00"/>
                </a:solidFill>
              </a:rPr>
              <a:t> &lt;- </a:t>
            </a:r>
            <a:r>
              <a:rPr lang="en-US" sz="2000" dirty="0" err="1">
                <a:solidFill>
                  <a:srgbClr val="FFFF00"/>
                </a:solidFill>
              </a:rPr>
              <a:t>normalizeBetweenArrays</a:t>
            </a:r>
            <a:r>
              <a:rPr lang="en-US" sz="2000" dirty="0">
                <a:solidFill>
                  <a:srgbClr val="FFFF00"/>
                </a:solidFill>
              </a:rPr>
              <a:t>(</a:t>
            </a:r>
            <a:r>
              <a:rPr lang="en-US" sz="2000" dirty="0" err="1">
                <a:solidFill>
                  <a:srgbClr val="FFFF00"/>
                </a:solidFill>
              </a:rPr>
              <a:t>exprs_matrix</a:t>
            </a:r>
            <a:r>
              <a:rPr lang="en-US" sz="2000" dirty="0">
                <a:solidFill>
                  <a:srgbClr val="FFFF00"/>
                </a:solidFill>
              </a:rPr>
              <a:t>, method = "quantile")</a:t>
            </a:r>
          </a:p>
        </p:txBody>
      </p:sp>
      <p:sp>
        <p:nvSpPr>
          <p:cNvPr id="3" name="TextBox 2">
            <a:extLst>
              <a:ext uri="{FF2B5EF4-FFF2-40B4-BE49-F238E27FC236}">
                <a16:creationId xmlns:a16="http://schemas.microsoft.com/office/drawing/2014/main" id="{CBCAF2A2-CA33-4539-8D3B-8859B7E4747C}"/>
              </a:ext>
            </a:extLst>
          </p:cNvPr>
          <p:cNvSpPr txBox="1"/>
          <p:nvPr/>
        </p:nvSpPr>
        <p:spPr>
          <a:xfrm>
            <a:off x="-1404728" y="4141666"/>
            <a:ext cx="10084902" cy="1569660"/>
          </a:xfrm>
          <a:prstGeom prst="rect">
            <a:avLst/>
          </a:prstGeom>
          <a:noFill/>
        </p:spPr>
        <p:txBody>
          <a:bodyPr wrap="square" rtlCol="1">
            <a:spAutoFit/>
          </a:bodyPr>
          <a:lstStyle/>
          <a:p>
            <a:pPr algn="r" rtl="1"/>
            <a:r>
              <a:rPr lang="en-US" sz="3200" dirty="0" err="1">
                <a:solidFill>
                  <a:schemeClr val="bg1"/>
                </a:solidFill>
                <a:cs typeface="B Mitra" panose="00000400000000000000" pitchFamily="2" charset="-78"/>
              </a:rPr>
              <a:t>exprs_matrix</a:t>
            </a:r>
            <a:r>
              <a:rPr lang="fa-IR" sz="3200" dirty="0">
                <a:solidFill>
                  <a:schemeClr val="bg1"/>
                </a:solidFill>
                <a:cs typeface="B Mitra" panose="00000400000000000000" pitchFamily="2" charset="-78"/>
              </a:rPr>
              <a:t>: ماتریس عددی شدت‌های خام</a:t>
            </a:r>
          </a:p>
          <a:p>
            <a:pPr algn="r" rtl="1"/>
            <a:endParaRPr lang="fa-IR" sz="3200" dirty="0">
              <a:solidFill>
                <a:schemeClr val="bg1"/>
              </a:solidFill>
              <a:cs typeface="B Mitra" panose="00000400000000000000" pitchFamily="2" charset="-78"/>
            </a:endParaRPr>
          </a:p>
          <a:p>
            <a:pPr algn="r" rtl="1"/>
            <a:r>
              <a:rPr lang="en-US" sz="3200" dirty="0" err="1">
                <a:solidFill>
                  <a:schemeClr val="bg1"/>
                </a:solidFill>
                <a:cs typeface="B Mitra" panose="00000400000000000000" pitchFamily="2" charset="-78"/>
              </a:rPr>
              <a:t>exprs_norm</a:t>
            </a:r>
            <a:r>
              <a:rPr lang="fa-IR" sz="3200" dirty="0">
                <a:solidFill>
                  <a:schemeClr val="bg1"/>
                </a:solidFill>
                <a:cs typeface="B Mitra" panose="00000400000000000000" pitchFamily="2" charset="-78"/>
              </a:rPr>
              <a:t>: مقادیر عبارت نرمال‌شده، آماده برای تحلیل‌های بعد</a:t>
            </a:r>
          </a:p>
        </p:txBody>
      </p:sp>
    </p:spTree>
    <p:extLst>
      <p:ext uri="{BB962C8B-B14F-4D97-AF65-F5344CB8AC3E}">
        <p14:creationId xmlns:p14="http://schemas.microsoft.com/office/powerpoint/2010/main" val="2400059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AA8D0D-7C1A-4A79-BA93-FCA62708C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0614" y="0"/>
            <a:ext cx="2442772" cy="6858000"/>
          </a:xfrm>
          <a:prstGeom prst="rect">
            <a:avLst/>
          </a:prstGeom>
        </p:spPr>
      </p:pic>
    </p:spTree>
    <p:extLst>
      <p:ext uri="{BB962C8B-B14F-4D97-AF65-F5344CB8AC3E}">
        <p14:creationId xmlns:p14="http://schemas.microsoft.com/office/powerpoint/2010/main" val="219837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A832B7-43CC-47BD-8173-E395FEAB7923}"/>
              </a:ext>
            </a:extLst>
          </p:cNvPr>
          <p:cNvSpPr txBox="1"/>
          <p:nvPr/>
        </p:nvSpPr>
        <p:spPr>
          <a:xfrm>
            <a:off x="665922" y="305068"/>
            <a:ext cx="8236226" cy="6247864"/>
          </a:xfrm>
          <a:prstGeom prst="rect">
            <a:avLst/>
          </a:prstGeom>
          <a:solidFill>
            <a:schemeClr val="tx1"/>
          </a:solidFill>
        </p:spPr>
        <p:txBody>
          <a:bodyPr wrap="square" rtlCol="1">
            <a:spAutoFit/>
          </a:bodyPr>
          <a:lstStyle/>
          <a:p>
            <a:r>
              <a:rPr lang="en-US" sz="2000" dirty="0" err="1">
                <a:solidFill>
                  <a:srgbClr val="FF0000"/>
                </a:solidFill>
              </a:rPr>
              <a:t>gpl</a:t>
            </a:r>
            <a:r>
              <a:rPr lang="en-US" sz="2000" dirty="0">
                <a:solidFill>
                  <a:srgbClr val="FF0000"/>
                </a:solidFill>
              </a:rPr>
              <a:t> &lt;- </a:t>
            </a:r>
            <a:r>
              <a:rPr lang="en-US" sz="2000" dirty="0" err="1">
                <a:solidFill>
                  <a:srgbClr val="FF0000"/>
                </a:solidFill>
              </a:rPr>
              <a:t>read.table</a:t>
            </a:r>
            <a:r>
              <a:rPr lang="en-US" sz="2000" dirty="0">
                <a:solidFill>
                  <a:srgbClr val="FF0000"/>
                </a:solidFill>
              </a:rPr>
              <a:t>("D:/GPL10558-50081.txt", </a:t>
            </a:r>
          </a:p>
          <a:p>
            <a:r>
              <a:rPr lang="en-US" sz="2000" dirty="0">
                <a:solidFill>
                  <a:srgbClr val="FF0000"/>
                </a:solidFill>
              </a:rPr>
              <a:t>                  header = TRUE, </a:t>
            </a:r>
            <a:r>
              <a:rPr lang="en-US" sz="2000" dirty="0" err="1">
                <a:solidFill>
                  <a:srgbClr val="FF0000"/>
                </a:solidFill>
              </a:rPr>
              <a:t>sep</a:t>
            </a:r>
            <a:r>
              <a:rPr lang="en-US" sz="2000" dirty="0">
                <a:solidFill>
                  <a:srgbClr val="FF0000"/>
                </a:solidFill>
              </a:rPr>
              <a:t> = "\t", </a:t>
            </a:r>
          </a:p>
          <a:p>
            <a:r>
              <a:rPr lang="en-US" sz="2000" dirty="0">
                <a:solidFill>
                  <a:srgbClr val="FF0000"/>
                </a:solidFill>
              </a:rPr>
              <a:t>                  quote = "", </a:t>
            </a:r>
            <a:r>
              <a:rPr lang="en-US" sz="2000" dirty="0" err="1">
                <a:solidFill>
                  <a:srgbClr val="FF0000"/>
                </a:solidFill>
              </a:rPr>
              <a:t>comment.char</a:t>
            </a:r>
            <a:r>
              <a:rPr lang="en-US" sz="2000" dirty="0">
                <a:solidFill>
                  <a:srgbClr val="FF0000"/>
                </a:solidFill>
              </a:rPr>
              <a:t> = "", fill = TRUE)</a:t>
            </a:r>
          </a:p>
          <a:p>
            <a:endParaRPr lang="en-US" sz="2000" dirty="0">
              <a:solidFill>
                <a:srgbClr val="FF0000"/>
              </a:solidFill>
            </a:endParaRPr>
          </a:p>
          <a:p>
            <a:r>
              <a:rPr lang="en-US" sz="2000" dirty="0">
                <a:solidFill>
                  <a:srgbClr val="FFFF00"/>
                </a:solidFill>
              </a:rPr>
              <a:t>library(</a:t>
            </a:r>
            <a:r>
              <a:rPr lang="en-US" sz="2000" dirty="0" err="1">
                <a:solidFill>
                  <a:srgbClr val="FFFF00"/>
                </a:solidFill>
              </a:rPr>
              <a:t>GEOquery</a:t>
            </a:r>
            <a:r>
              <a:rPr lang="en-US" sz="2000" dirty="0">
                <a:solidFill>
                  <a:srgbClr val="FFFF00"/>
                </a:solidFill>
              </a:rPr>
              <a:t>)</a:t>
            </a:r>
            <a:endParaRPr lang="en-US" sz="2000" dirty="0">
              <a:solidFill>
                <a:srgbClr val="FF0000"/>
              </a:solidFill>
            </a:endParaRPr>
          </a:p>
          <a:p>
            <a:r>
              <a:rPr lang="en-US" sz="2000" dirty="0" err="1">
                <a:solidFill>
                  <a:srgbClr val="FFFF00"/>
                </a:solidFill>
              </a:rPr>
              <a:t>gpl</a:t>
            </a:r>
            <a:r>
              <a:rPr lang="en-US" sz="2000" dirty="0">
                <a:solidFill>
                  <a:srgbClr val="FFFF00"/>
                </a:solidFill>
              </a:rPr>
              <a:t> &lt;- </a:t>
            </a:r>
            <a:r>
              <a:rPr lang="en-US" sz="2000" dirty="0" err="1">
                <a:solidFill>
                  <a:srgbClr val="FFFF00"/>
                </a:solidFill>
              </a:rPr>
              <a:t>getGEO</a:t>
            </a:r>
            <a:r>
              <a:rPr lang="en-US" sz="2000" dirty="0">
                <a:solidFill>
                  <a:srgbClr val="FFFF00"/>
                </a:solidFill>
              </a:rPr>
              <a:t>("GPL10558", </a:t>
            </a:r>
            <a:r>
              <a:rPr lang="en-US" sz="2000" dirty="0" err="1">
                <a:solidFill>
                  <a:srgbClr val="FFFF00"/>
                </a:solidFill>
              </a:rPr>
              <a:t>AnnotGPL</a:t>
            </a:r>
            <a:r>
              <a:rPr lang="en-US" sz="2000" dirty="0">
                <a:solidFill>
                  <a:srgbClr val="FFFF00"/>
                </a:solidFill>
              </a:rPr>
              <a:t> = TRUE)</a:t>
            </a:r>
            <a:endParaRPr lang="en-US" sz="2000" dirty="0">
              <a:solidFill>
                <a:srgbClr val="FF0000"/>
              </a:solidFill>
            </a:endParaRPr>
          </a:p>
          <a:p>
            <a:r>
              <a:rPr lang="en-US" sz="2000" dirty="0" err="1">
                <a:solidFill>
                  <a:srgbClr val="FFFF00"/>
                </a:solidFill>
              </a:rPr>
              <a:t>gpl_table</a:t>
            </a:r>
            <a:r>
              <a:rPr lang="en-US" sz="2000" dirty="0">
                <a:solidFill>
                  <a:srgbClr val="FFFF00"/>
                </a:solidFill>
              </a:rPr>
              <a:t> &lt;- Table(</a:t>
            </a:r>
            <a:r>
              <a:rPr lang="en-US" sz="2000" dirty="0" err="1">
                <a:solidFill>
                  <a:srgbClr val="FFFF00"/>
                </a:solidFill>
              </a:rPr>
              <a:t>gpl</a:t>
            </a:r>
            <a:r>
              <a:rPr lang="en-US" sz="2000" dirty="0">
                <a:solidFill>
                  <a:srgbClr val="FFFF00"/>
                </a:solidFill>
              </a:rPr>
              <a:t>)</a:t>
            </a:r>
            <a:endParaRPr lang="en-US" sz="2000" dirty="0">
              <a:solidFill>
                <a:srgbClr val="FF0000"/>
              </a:solidFill>
            </a:endParaRPr>
          </a:p>
          <a:p>
            <a:r>
              <a:rPr lang="en-US" sz="2000" dirty="0" err="1">
                <a:solidFill>
                  <a:srgbClr val="FFFF00"/>
                </a:solidFill>
              </a:rPr>
              <a:t>exprs_df</a:t>
            </a:r>
            <a:r>
              <a:rPr lang="en-US" sz="2000" dirty="0">
                <a:solidFill>
                  <a:srgbClr val="FFFF00"/>
                </a:solidFill>
              </a:rPr>
              <a:t> &lt;- </a:t>
            </a:r>
            <a:r>
              <a:rPr lang="en-US" sz="2000" dirty="0" err="1">
                <a:solidFill>
                  <a:srgbClr val="FFFF00"/>
                </a:solidFill>
              </a:rPr>
              <a:t>data.frame</a:t>
            </a:r>
            <a:r>
              <a:rPr lang="en-US" sz="2000" dirty="0">
                <a:solidFill>
                  <a:srgbClr val="FFFF00"/>
                </a:solidFill>
              </a:rPr>
              <a:t>(ID = </a:t>
            </a:r>
            <a:r>
              <a:rPr lang="en-US" sz="2000" dirty="0" err="1">
                <a:solidFill>
                  <a:srgbClr val="FFFF00"/>
                </a:solidFill>
              </a:rPr>
              <a:t>rownames</a:t>
            </a:r>
            <a:r>
              <a:rPr lang="en-US" sz="2000" dirty="0">
                <a:solidFill>
                  <a:srgbClr val="FFFF00"/>
                </a:solidFill>
              </a:rPr>
              <a:t>(</a:t>
            </a:r>
            <a:r>
              <a:rPr lang="en-US" sz="2000" dirty="0" err="1">
                <a:solidFill>
                  <a:srgbClr val="FFFF00"/>
                </a:solidFill>
              </a:rPr>
              <a:t>exprs_norm</a:t>
            </a:r>
            <a:r>
              <a:rPr lang="en-US" sz="2000" dirty="0">
                <a:solidFill>
                  <a:srgbClr val="FFFF00"/>
                </a:solidFill>
              </a:rPr>
              <a:t>), </a:t>
            </a:r>
            <a:r>
              <a:rPr lang="en-US" sz="2000" dirty="0" err="1">
                <a:solidFill>
                  <a:srgbClr val="FFFF00"/>
                </a:solidFill>
              </a:rPr>
              <a:t>exprs_norm</a:t>
            </a:r>
            <a:r>
              <a:rPr lang="en-US" sz="2000" dirty="0">
                <a:solidFill>
                  <a:srgbClr val="FFFF00"/>
                </a:solidFill>
              </a:rPr>
              <a:t>)</a:t>
            </a:r>
            <a:endParaRPr lang="fa-IR" sz="2000" dirty="0">
              <a:solidFill>
                <a:srgbClr val="FF0000"/>
              </a:solidFill>
            </a:endParaRPr>
          </a:p>
          <a:p>
            <a:r>
              <a:rPr lang="en-US" sz="2000" dirty="0" err="1">
                <a:solidFill>
                  <a:srgbClr val="FFFF00"/>
                </a:solidFill>
              </a:rPr>
              <a:t>exprs_annot</a:t>
            </a:r>
            <a:r>
              <a:rPr lang="en-US" sz="2000" dirty="0">
                <a:solidFill>
                  <a:srgbClr val="FFFF00"/>
                </a:solidFill>
              </a:rPr>
              <a:t> &lt;- merge(</a:t>
            </a:r>
            <a:r>
              <a:rPr lang="en-US" sz="2000" dirty="0" err="1">
                <a:solidFill>
                  <a:srgbClr val="FFFF00"/>
                </a:solidFill>
              </a:rPr>
              <a:t>gpl_table</a:t>
            </a:r>
            <a:r>
              <a:rPr lang="en-US" sz="2000" dirty="0">
                <a:solidFill>
                  <a:srgbClr val="FFFF00"/>
                </a:solidFill>
              </a:rPr>
              <a:t>[, c("ID", "Gene symbol")],</a:t>
            </a:r>
          </a:p>
          <a:p>
            <a:r>
              <a:rPr lang="en-US" sz="2000" dirty="0">
                <a:solidFill>
                  <a:srgbClr val="FFFF00"/>
                </a:solidFill>
              </a:rPr>
              <a:t>                     </a:t>
            </a:r>
            <a:r>
              <a:rPr lang="en-US" sz="2000" dirty="0" err="1">
                <a:solidFill>
                  <a:srgbClr val="FFFF00"/>
                </a:solidFill>
              </a:rPr>
              <a:t>exprs_df</a:t>
            </a:r>
            <a:r>
              <a:rPr lang="en-US" sz="2000" dirty="0">
                <a:solidFill>
                  <a:srgbClr val="FFFF00"/>
                </a:solidFill>
              </a:rPr>
              <a:t>,</a:t>
            </a:r>
          </a:p>
          <a:p>
            <a:r>
              <a:rPr lang="en-US" sz="2000" dirty="0">
                <a:solidFill>
                  <a:srgbClr val="FFFF00"/>
                </a:solidFill>
              </a:rPr>
              <a:t>                     by = "ID")</a:t>
            </a:r>
          </a:p>
          <a:p>
            <a:endParaRPr lang="en-US" sz="2000" dirty="0">
              <a:solidFill>
                <a:srgbClr val="FFFF00"/>
              </a:solidFill>
            </a:endParaRPr>
          </a:p>
          <a:p>
            <a:endParaRPr lang="fa-IR" sz="2000" dirty="0">
              <a:solidFill>
                <a:srgbClr val="FF0000"/>
              </a:solidFill>
            </a:endParaRPr>
          </a:p>
          <a:p>
            <a:endParaRPr lang="en-US" sz="2000" dirty="0">
              <a:solidFill>
                <a:srgbClr val="FF0000"/>
              </a:solidFill>
            </a:endParaRPr>
          </a:p>
          <a:p>
            <a:r>
              <a:rPr lang="en-US" sz="2000" dirty="0">
                <a:solidFill>
                  <a:srgbClr val="FFFF00"/>
                </a:solidFill>
              </a:rPr>
              <a:t>gpl6884 &lt;- </a:t>
            </a:r>
            <a:r>
              <a:rPr lang="en-US" sz="2000" dirty="0" err="1">
                <a:solidFill>
                  <a:srgbClr val="FFFF00"/>
                </a:solidFill>
              </a:rPr>
              <a:t>getGEO</a:t>
            </a:r>
            <a:r>
              <a:rPr lang="en-US" sz="2000" dirty="0">
                <a:solidFill>
                  <a:srgbClr val="FFFF00"/>
                </a:solidFill>
              </a:rPr>
              <a:t>("GPL6884", </a:t>
            </a:r>
            <a:r>
              <a:rPr lang="en-US" sz="2000" dirty="0" err="1">
                <a:solidFill>
                  <a:srgbClr val="FFFF00"/>
                </a:solidFill>
              </a:rPr>
              <a:t>AnnotGPL</a:t>
            </a:r>
            <a:r>
              <a:rPr lang="en-US" sz="2000" dirty="0">
                <a:solidFill>
                  <a:srgbClr val="FFFF00"/>
                </a:solidFill>
              </a:rPr>
              <a:t> = TRUE)</a:t>
            </a:r>
            <a:endParaRPr lang="en-US" sz="2000" dirty="0">
              <a:solidFill>
                <a:srgbClr val="FF0000"/>
              </a:solidFill>
            </a:endParaRPr>
          </a:p>
          <a:p>
            <a:r>
              <a:rPr lang="en-US" sz="2000" dirty="0">
                <a:solidFill>
                  <a:srgbClr val="FFFF00"/>
                </a:solidFill>
              </a:rPr>
              <a:t>gpl6884_table &lt;- Table(gpl6884)</a:t>
            </a:r>
          </a:p>
          <a:p>
            <a:r>
              <a:rPr lang="en-US" sz="2000" dirty="0" err="1">
                <a:solidFill>
                  <a:srgbClr val="FFFF00"/>
                </a:solidFill>
              </a:rPr>
              <a:t>exprs_df</a:t>
            </a:r>
            <a:r>
              <a:rPr lang="en-US" sz="2000" dirty="0">
                <a:solidFill>
                  <a:srgbClr val="FFFF00"/>
                </a:solidFill>
              </a:rPr>
              <a:t> &lt;- </a:t>
            </a:r>
            <a:r>
              <a:rPr lang="en-US" sz="2000" dirty="0" err="1">
                <a:solidFill>
                  <a:srgbClr val="FFFF00"/>
                </a:solidFill>
              </a:rPr>
              <a:t>data.frame</a:t>
            </a:r>
            <a:r>
              <a:rPr lang="en-US" sz="2000" dirty="0">
                <a:solidFill>
                  <a:srgbClr val="FFFF00"/>
                </a:solidFill>
              </a:rPr>
              <a:t>(ID = </a:t>
            </a:r>
            <a:r>
              <a:rPr lang="en-US" sz="2000" dirty="0" err="1">
                <a:solidFill>
                  <a:srgbClr val="FFFF00"/>
                </a:solidFill>
              </a:rPr>
              <a:t>rownames</a:t>
            </a:r>
            <a:r>
              <a:rPr lang="en-US" sz="2000" dirty="0">
                <a:solidFill>
                  <a:srgbClr val="FFFF00"/>
                </a:solidFill>
              </a:rPr>
              <a:t>(</a:t>
            </a:r>
            <a:r>
              <a:rPr lang="en-US" sz="2000" dirty="0" err="1">
                <a:solidFill>
                  <a:srgbClr val="FFFF00"/>
                </a:solidFill>
              </a:rPr>
              <a:t>exprs_norm</a:t>
            </a:r>
            <a:r>
              <a:rPr lang="en-US" sz="2000" dirty="0">
                <a:solidFill>
                  <a:srgbClr val="FFFF00"/>
                </a:solidFill>
              </a:rPr>
              <a:t>), </a:t>
            </a:r>
            <a:r>
              <a:rPr lang="en-US" sz="2000" dirty="0" err="1">
                <a:solidFill>
                  <a:srgbClr val="FFFF00"/>
                </a:solidFill>
              </a:rPr>
              <a:t>exprs_norm</a:t>
            </a:r>
            <a:r>
              <a:rPr lang="en-US" sz="2000" dirty="0">
                <a:solidFill>
                  <a:srgbClr val="FFFF00"/>
                </a:solidFill>
              </a:rPr>
              <a:t>)</a:t>
            </a:r>
            <a:endParaRPr lang="fa-IR" sz="2000" dirty="0">
              <a:solidFill>
                <a:srgbClr val="FF0000"/>
              </a:solidFill>
            </a:endParaRPr>
          </a:p>
          <a:p>
            <a:r>
              <a:rPr lang="en-US" sz="2000" dirty="0">
                <a:solidFill>
                  <a:srgbClr val="FFFF00"/>
                </a:solidFill>
              </a:rPr>
              <a:t>exprs_annot6884 &lt;- merge(gpl6884_table[, c("ID", "Gene symbol")],</a:t>
            </a:r>
          </a:p>
          <a:p>
            <a:r>
              <a:rPr lang="en-US" sz="2000" dirty="0">
                <a:solidFill>
                  <a:srgbClr val="FFFF00"/>
                </a:solidFill>
              </a:rPr>
              <a:t>                     </a:t>
            </a:r>
            <a:r>
              <a:rPr lang="en-US" sz="2000" dirty="0" err="1">
                <a:solidFill>
                  <a:srgbClr val="FFFF00"/>
                </a:solidFill>
              </a:rPr>
              <a:t>exprs_df</a:t>
            </a:r>
            <a:r>
              <a:rPr lang="en-US" sz="2000" dirty="0">
                <a:solidFill>
                  <a:srgbClr val="FFFF00"/>
                </a:solidFill>
              </a:rPr>
              <a:t>,</a:t>
            </a:r>
          </a:p>
          <a:p>
            <a:r>
              <a:rPr lang="en-US" sz="2000" dirty="0">
                <a:solidFill>
                  <a:srgbClr val="FFFF00"/>
                </a:solidFill>
              </a:rPr>
              <a:t>                     by = "ID")</a:t>
            </a:r>
            <a:endParaRPr lang="fa-IR" sz="2000" dirty="0">
              <a:solidFill>
                <a:srgbClr val="FF0000"/>
              </a:solidFill>
            </a:endParaRPr>
          </a:p>
        </p:txBody>
      </p:sp>
      <p:sp>
        <p:nvSpPr>
          <p:cNvPr id="2" name="Equals 1">
            <a:extLst>
              <a:ext uri="{FF2B5EF4-FFF2-40B4-BE49-F238E27FC236}">
                <a16:creationId xmlns:a16="http://schemas.microsoft.com/office/drawing/2014/main" id="{CC74C7C3-639D-4918-8E2C-22A6CA74A942}"/>
              </a:ext>
            </a:extLst>
          </p:cNvPr>
          <p:cNvSpPr/>
          <p:nvPr/>
        </p:nvSpPr>
        <p:spPr>
          <a:xfrm rot="5400000">
            <a:off x="3765275" y="3483668"/>
            <a:ext cx="1282146" cy="755374"/>
          </a:xfrm>
          <a:prstGeom prst="mathEqual">
            <a:avLst/>
          </a:prstGeom>
        </p:spPr>
        <p:style>
          <a:lnRef idx="3">
            <a:schemeClr val="lt1"/>
          </a:lnRef>
          <a:fillRef idx="1">
            <a:schemeClr val="accent6"/>
          </a:fillRef>
          <a:effectRef idx="1">
            <a:schemeClr val="accent6"/>
          </a:effectRef>
          <a:fontRef idx="minor">
            <a:schemeClr val="lt1"/>
          </a:fontRef>
        </p:style>
        <p:txBody>
          <a:bodyPr rtlCol="1" anchor="ctr"/>
          <a:lstStyle/>
          <a:p>
            <a:pPr algn="ctr"/>
            <a:endParaRPr lang="fa-IR">
              <a:solidFill>
                <a:schemeClr val="tx1"/>
              </a:solidFill>
            </a:endParaRPr>
          </a:p>
        </p:txBody>
      </p:sp>
    </p:spTree>
    <p:extLst>
      <p:ext uri="{BB962C8B-B14F-4D97-AF65-F5344CB8AC3E}">
        <p14:creationId xmlns:p14="http://schemas.microsoft.com/office/powerpoint/2010/main" val="10667575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1122</TotalTime>
  <Words>1107</Words>
  <Application>Microsoft Office PowerPoint</Application>
  <PresentationFormat>On-screen Show (4:3)</PresentationFormat>
  <Paragraphs>92</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parspooya</dc:creator>
  <cp:lastModifiedBy>parspooya</cp:lastModifiedBy>
  <cp:revision>39</cp:revision>
  <dcterms:created xsi:type="dcterms:W3CDTF">2025-12-05T15:57:21Z</dcterms:created>
  <dcterms:modified xsi:type="dcterms:W3CDTF">2025-12-27T05:18:46Z</dcterms:modified>
</cp:coreProperties>
</file>